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13" r:id="rId15"/>
    <p:sldId id="314" r:id="rId16"/>
    <p:sldId id="310" r:id="rId17"/>
    <p:sldId id="311" r:id="rId18"/>
    <p:sldId id="312" r:id="rId19"/>
  </p:sldIdLst>
  <p:sldSz cx="9144000" cy="6858000" type="screen4x3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304" y="40"/>
      </p:cViewPr>
      <p:guideLst>
        <p:guide orient="horz" pos="210"/>
        <p:guide pos="1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2C051A-353C-4EB7-BFA3-0316EBF4F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D0019D-3483-4E73-9F8D-1561996697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E9882-9EF6-4B28-8994-6AC48E010BCD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608B04-7DBE-4987-A187-0F4D7442B6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BA54F2-5870-4681-9431-503EA233A8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AEC2-9A24-4810-87C5-82BFB9403E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0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16F87-77C4-4AA8-A64F-64FE07010A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09E14-96D8-44EC-9A05-5CF1F0AD7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9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980D4-DF77-4EAC-99C4-8485D56CB4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51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980D4-DF77-4EAC-99C4-8485D56CB4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7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371600"/>
            <a:ext cx="9144000" cy="5486400"/>
          </a:xfrm>
          <a:prstGeom prst="rect">
            <a:avLst/>
          </a:prstGeom>
          <a:solidFill>
            <a:srgbClr val="F9B00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3818854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78508" y="620688"/>
            <a:ext cx="2106509" cy="576064"/>
          </a:xfrm>
        </p:spPr>
        <p:txBody>
          <a:bodyPr>
            <a:normAutofit/>
          </a:bodyPr>
          <a:lstStyle>
            <a:lvl1pPr marL="0" indent="0" algn="r">
              <a:buNone/>
              <a:defRPr sz="1050">
                <a:solidFill>
                  <a:srgbClr val="F9B004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678508" y="188643"/>
            <a:ext cx="2106509" cy="365125"/>
          </a:xfrm>
        </p:spPr>
        <p:txBody>
          <a:bodyPr/>
          <a:lstStyle>
            <a:lvl1pPr algn="r">
              <a:defRPr sz="1050">
                <a:solidFill>
                  <a:srgbClr val="4E4541"/>
                </a:solidFill>
              </a:defRPr>
            </a:lvl1pPr>
          </a:lstStyle>
          <a:p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8" y="457200"/>
            <a:ext cx="14195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Liseré Blanc.png"/>
          <p:cNvPicPr>
            <a:picLocks noChangeAspect="1"/>
          </p:cNvPicPr>
          <p:nvPr userDrawn="1"/>
        </p:nvPicPr>
        <p:blipFill>
          <a:blip r:embed="rId3" cstate="print"/>
          <a:srcRect r="23965" b="19723"/>
          <a:stretch>
            <a:fillRect/>
          </a:stretch>
        </p:blipFill>
        <p:spPr>
          <a:xfrm>
            <a:off x="5490222" y="1764108"/>
            <a:ext cx="3653779" cy="509389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7160F83-E871-4FF6-A22C-D004DC2494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4" y="451520"/>
            <a:ext cx="14195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373164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31"/>
          <p:cNvSpPr>
            <a:spLocks noGrp="1"/>
          </p:cNvSpPr>
          <p:nvPr>
            <p:ph type="pic" sz="quarter" idx="11"/>
          </p:nvPr>
        </p:nvSpPr>
        <p:spPr>
          <a:xfrm>
            <a:off x="1" y="836614"/>
            <a:ext cx="9144000" cy="602138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cxnSp>
        <p:nvCxnSpPr>
          <p:cNvPr id="11" name="Straight Connector 21"/>
          <p:cNvCxnSpPr/>
          <p:nvPr userDrawn="1"/>
        </p:nvCxnSpPr>
        <p:spPr>
          <a:xfrm>
            <a:off x="8298899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58" b="18751"/>
          <a:stretch/>
        </p:blipFill>
        <p:spPr bwMode="auto">
          <a:xfrm>
            <a:off x="342949" y="228606"/>
            <a:ext cx="30722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 userDrawn="1"/>
        </p:nvCxnSpPr>
        <p:spPr>
          <a:xfrm>
            <a:off x="1" y="819150"/>
            <a:ext cx="9145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 txBox="1">
            <a:spLocks/>
          </p:cNvSpPr>
          <p:nvPr userDrawn="1"/>
        </p:nvSpPr>
        <p:spPr>
          <a:xfrm>
            <a:off x="5490222" y="260648"/>
            <a:ext cx="2739378" cy="360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E454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1805" y="260648"/>
            <a:ext cx="4483082" cy="36004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>
                <a:solidFill>
                  <a:srgbClr val="7FA4C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contenu 29"/>
          <p:cNvSpPr>
            <a:spLocks noGrp="1"/>
          </p:cNvSpPr>
          <p:nvPr>
            <p:ph sz="quarter" idx="10"/>
          </p:nvPr>
        </p:nvSpPr>
        <p:spPr>
          <a:xfrm>
            <a:off x="359039" y="4076852"/>
            <a:ext cx="2862635" cy="2376487"/>
          </a:xfrm>
          <a:solidFill>
            <a:srgbClr val="4E454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7" name="Image 16" descr="Liseré Blanc.png"/>
          <p:cNvPicPr>
            <a:picLocks noChangeAspect="1"/>
          </p:cNvPicPr>
          <p:nvPr userDrawn="1"/>
        </p:nvPicPr>
        <p:blipFill>
          <a:blip r:embed="rId3" cstate="print"/>
          <a:srcRect r="23965" b="19723"/>
          <a:stretch>
            <a:fillRect/>
          </a:stretch>
        </p:blipFill>
        <p:spPr>
          <a:xfrm>
            <a:off x="5490222" y="1764108"/>
            <a:ext cx="3653779" cy="5093892"/>
          </a:xfrm>
          <a:prstGeom prst="rect">
            <a:avLst/>
          </a:prstGeom>
        </p:spPr>
      </p:pic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98900" y="255565"/>
            <a:ext cx="486119" cy="365125"/>
          </a:xfrm>
        </p:spPr>
        <p:txBody>
          <a:bodyPr/>
          <a:lstStyle>
            <a:lvl1pPr algn="r">
              <a:defRPr sz="1050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653192"/>
      </p:ext>
    </p:extLst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98900" y="255565"/>
            <a:ext cx="486119" cy="365125"/>
          </a:xfrm>
        </p:spPr>
        <p:txBody>
          <a:bodyPr/>
          <a:lstStyle>
            <a:lvl1pPr algn="r">
              <a:defRPr sz="1050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4" name="Straight Connector 21"/>
          <p:cNvCxnSpPr/>
          <p:nvPr userDrawn="1"/>
        </p:nvCxnSpPr>
        <p:spPr>
          <a:xfrm>
            <a:off x="8298899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1" y="819150"/>
            <a:ext cx="9145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 userDrawn="1"/>
        </p:nvSpPr>
        <p:spPr>
          <a:xfrm>
            <a:off x="5490222" y="260648"/>
            <a:ext cx="2739378" cy="360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E454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1805" y="260648"/>
            <a:ext cx="4483082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rgbClr val="7FA4C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58" b="18751"/>
          <a:stretch/>
        </p:blipFill>
        <p:spPr bwMode="auto">
          <a:xfrm>
            <a:off x="342949" y="228606"/>
            <a:ext cx="30722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292129"/>
      </p:ext>
    </p:extLst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F9B00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7FA4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09" y="520817"/>
            <a:ext cx="1637876" cy="50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515029"/>
      </p:ext>
    </p:extLst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>
            <a:spLocks noGrp="1"/>
          </p:cNvSpPr>
          <p:nvPr userDrawn="1">
            <p:ph idx="1"/>
          </p:nvPr>
        </p:nvSpPr>
        <p:spPr>
          <a:xfrm>
            <a:off x="431945" y="1183059"/>
            <a:ext cx="8286926" cy="5078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Clr>
                <a:srgbClr val="C8687D"/>
              </a:buClr>
              <a:buNone/>
              <a:defRPr sz="1800" b="0" i="0">
                <a:solidFill>
                  <a:srgbClr val="656565"/>
                </a:solidFill>
                <a:latin typeface="+mj-lt"/>
                <a:cs typeface="Helvetica Light"/>
              </a:defRPr>
            </a:lvl1pPr>
            <a:lvl2pPr marL="616779" indent="-168211">
              <a:buClr>
                <a:srgbClr val="0091A1"/>
              </a:buClr>
              <a:buFont typeface="Lucida Grande"/>
              <a:buChar char="&gt;"/>
              <a:defRPr sz="1575" b="0" i="0">
                <a:solidFill>
                  <a:srgbClr val="656565"/>
                </a:solidFill>
                <a:latin typeface="+mj-lt"/>
                <a:cs typeface="Garamond"/>
              </a:defRPr>
            </a:lvl2pPr>
            <a:lvl3pPr marL="1121409" indent="-224273">
              <a:buClr>
                <a:srgbClr val="0091A1"/>
              </a:buClr>
              <a:buFont typeface="Lucida Grande"/>
              <a:buChar char="&gt;"/>
              <a:defRPr sz="1350" b="0" i="0">
                <a:solidFill>
                  <a:srgbClr val="656565"/>
                </a:solidFill>
                <a:latin typeface="+mj-lt"/>
                <a:cs typeface="Garamond"/>
              </a:defRPr>
            </a:lvl3pPr>
            <a:lvl4pPr marL="1513899" indent="-168211">
              <a:buClr>
                <a:srgbClr val="0091A1"/>
              </a:buClr>
              <a:buFont typeface="Arial"/>
              <a:buChar char="•"/>
              <a:defRPr sz="1350" b="0" i="0">
                <a:solidFill>
                  <a:srgbClr val="656565"/>
                </a:solidFill>
                <a:latin typeface="+mj-lt"/>
                <a:cs typeface="Garamond"/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902942" y="6437793"/>
            <a:ext cx="2133600" cy="365125"/>
          </a:xfrm>
          <a:prstGeom prst="rect">
            <a:avLst/>
          </a:prstGeom>
        </p:spPr>
        <p:txBody>
          <a:bodyPr lIns="119614" tIns="59806" rIns="119614" bIns="59806"/>
          <a:lstStyle>
            <a:lvl1pPr algn="r">
              <a:defRPr sz="1050" b="0" i="0">
                <a:solidFill>
                  <a:srgbClr val="656565"/>
                </a:solidFill>
                <a:latin typeface="Helvetica Neue Light"/>
                <a:cs typeface="Helvetica Neue Light"/>
              </a:defRPr>
            </a:lvl1pPr>
          </a:lstStyle>
          <a:p>
            <a:fld id="{0B8A6B14-C8EF-C848-B2EE-7CB3AF5FFC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8096" y="-10206"/>
            <a:ext cx="7290055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308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/>
          </p:cNvSpPr>
          <p:nvPr userDrawn="1"/>
        </p:nvSpPr>
        <p:spPr>
          <a:xfrm>
            <a:off x="1" y="822960"/>
            <a:ext cx="9144000" cy="6035040"/>
          </a:xfrm>
          <a:prstGeom prst="rect">
            <a:avLst/>
          </a:prstGeom>
          <a:solidFill>
            <a:srgbClr val="7FA4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Image 26" descr="Liseré Blanc.png"/>
          <p:cNvPicPr>
            <a:picLocks noChangeAspect="1"/>
          </p:cNvPicPr>
          <p:nvPr userDrawn="1"/>
        </p:nvPicPr>
        <p:blipFill>
          <a:blip r:embed="rId2" cstate="print"/>
          <a:srcRect r="23965" b="19723"/>
          <a:stretch>
            <a:fillRect/>
          </a:stretch>
        </p:blipFill>
        <p:spPr>
          <a:xfrm>
            <a:off x="5490222" y="1764108"/>
            <a:ext cx="3653779" cy="509389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98900" y="255565"/>
            <a:ext cx="486119" cy="365125"/>
          </a:xfrm>
        </p:spPr>
        <p:txBody>
          <a:bodyPr/>
          <a:lstStyle>
            <a:lvl1pPr algn="r">
              <a:defRPr sz="1050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21"/>
          <p:cNvCxnSpPr/>
          <p:nvPr userDrawn="1"/>
        </p:nvCxnSpPr>
        <p:spPr>
          <a:xfrm>
            <a:off x="8298899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58" b="18751"/>
          <a:stretch/>
        </p:blipFill>
        <p:spPr bwMode="auto">
          <a:xfrm>
            <a:off x="342949" y="228606"/>
            <a:ext cx="30722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1" y="819150"/>
            <a:ext cx="9145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 userDrawn="1"/>
        </p:nvSpPr>
        <p:spPr>
          <a:xfrm>
            <a:off x="5490222" y="260648"/>
            <a:ext cx="2739378" cy="360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E454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1805" y="260648"/>
            <a:ext cx="4483082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rgbClr val="7FA4C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8219790" cy="4896544"/>
          </a:xfrm>
        </p:spPr>
        <p:txBody>
          <a:bodyPr>
            <a:normAutofit/>
          </a:bodyPr>
          <a:lstStyle>
            <a:lvl1pPr marL="385763" indent="-385763">
              <a:buClr>
                <a:srgbClr val="F9B004"/>
              </a:buClr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728663" indent="-385763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071563" indent="-385763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414463" indent="-385763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4pPr>
            <a:lvl5pPr marL="1757363" indent="-385763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365821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Liseré Gris.png"/>
          <p:cNvPicPr>
            <a:picLocks noChangeAspect="1"/>
          </p:cNvPicPr>
          <p:nvPr userDrawn="1"/>
        </p:nvPicPr>
        <p:blipFill>
          <a:blip r:embed="rId2" cstate="print"/>
          <a:srcRect r="23965" b="19860"/>
          <a:stretch>
            <a:fillRect/>
          </a:stretch>
        </p:blipFill>
        <p:spPr>
          <a:xfrm>
            <a:off x="5490222" y="1772816"/>
            <a:ext cx="3653779" cy="50851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908720"/>
            <a:ext cx="8229600" cy="576064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98900" y="255565"/>
            <a:ext cx="486119" cy="365125"/>
          </a:xfrm>
        </p:spPr>
        <p:txBody>
          <a:bodyPr/>
          <a:lstStyle>
            <a:lvl1pPr algn="r">
              <a:defRPr sz="1050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21"/>
          <p:cNvCxnSpPr/>
          <p:nvPr userDrawn="1"/>
        </p:nvCxnSpPr>
        <p:spPr>
          <a:xfrm>
            <a:off x="8298899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58" b="18751"/>
          <a:stretch/>
        </p:blipFill>
        <p:spPr bwMode="auto">
          <a:xfrm>
            <a:off x="342949" y="228606"/>
            <a:ext cx="30722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1" y="819150"/>
            <a:ext cx="9145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 userDrawn="1"/>
        </p:nvSpPr>
        <p:spPr>
          <a:xfrm>
            <a:off x="5490222" y="260648"/>
            <a:ext cx="2739378" cy="360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E454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1805" y="260648"/>
            <a:ext cx="4483082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rgbClr val="7FA4C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8219790" cy="4896544"/>
          </a:xfrm>
        </p:spPr>
        <p:txBody>
          <a:bodyPr wrap="square">
            <a:normAutofit/>
          </a:bodyPr>
          <a:lstStyle>
            <a:lvl1pPr marL="0" indent="0">
              <a:buNone/>
              <a:defRPr sz="1275">
                <a:solidFill>
                  <a:srgbClr val="4E4541"/>
                </a:solidFill>
              </a:defRPr>
            </a:lvl1pPr>
            <a:lvl2pPr>
              <a:defRPr sz="1275">
                <a:solidFill>
                  <a:srgbClr val="4E4541"/>
                </a:solidFill>
              </a:defRPr>
            </a:lvl2pPr>
            <a:lvl3pPr>
              <a:defRPr sz="1275">
                <a:solidFill>
                  <a:srgbClr val="4E4541"/>
                </a:solidFill>
              </a:defRPr>
            </a:lvl3pPr>
            <a:lvl4pPr>
              <a:defRPr sz="1275">
                <a:solidFill>
                  <a:srgbClr val="4E4541"/>
                </a:solidFill>
              </a:defRPr>
            </a:lvl4pPr>
            <a:lvl5pPr>
              <a:defRPr sz="1275">
                <a:solidFill>
                  <a:srgbClr val="4E454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6316465"/>
      </p:ext>
    </p:extLst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Liseré Gris.png"/>
          <p:cNvPicPr>
            <a:picLocks noChangeAspect="1"/>
          </p:cNvPicPr>
          <p:nvPr userDrawn="1"/>
        </p:nvPicPr>
        <p:blipFill>
          <a:blip r:embed="rId2" cstate="print"/>
          <a:srcRect r="23965" b="19860"/>
          <a:stretch>
            <a:fillRect/>
          </a:stretch>
        </p:blipFill>
        <p:spPr>
          <a:xfrm>
            <a:off x="5490222" y="1772816"/>
            <a:ext cx="3653779" cy="50851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908720"/>
            <a:ext cx="8229600" cy="576064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98900" y="255565"/>
            <a:ext cx="486119" cy="365125"/>
          </a:xfrm>
        </p:spPr>
        <p:txBody>
          <a:bodyPr/>
          <a:lstStyle>
            <a:lvl1pPr algn="r">
              <a:defRPr sz="1050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21"/>
          <p:cNvCxnSpPr/>
          <p:nvPr userDrawn="1"/>
        </p:nvCxnSpPr>
        <p:spPr>
          <a:xfrm>
            <a:off x="8298899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58" b="18751"/>
          <a:stretch/>
        </p:blipFill>
        <p:spPr bwMode="auto">
          <a:xfrm>
            <a:off x="342949" y="228606"/>
            <a:ext cx="30722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1" y="819150"/>
            <a:ext cx="9145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 userDrawn="1"/>
        </p:nvSpPr>
        <p:spPr>
          <a:xfrm>
            <a:off x="5490222" y="260648"/>
            <a:ext cx="2739378" cy="360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E454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1805" y="260648"/>
            <a:ext cx="4483082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rgbClr val="7FA4C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8219790" cy="3816424"/>
          </a:xfrm>
        </p:spPr>
        <p:txBody>
          <a:bodyPr wrap="square">
            <a:normAutofit/>
          </a:bodyPr>
          <a:lstStyle>
            <a:lvl1pPr marL="0" indent="0">
              <a:buNone/>
              <a:defRPr sz="1275">
                <a:solidFill>
                  <a:srgbClr val="4E4541"/>
                </a:solidFill>
              </a:defRPr>
            </a:lvl1pPr>
            <a:lvl2pPr>
              <a:defRPr sz="1275">
                <a:solidFill>
                  <a:srgbClr val="4E4541"/>
                </a:solidFill>
              </a:defRPr>
            </a:lvl2pPr>
            <a:lvl3pPr>
              <a:defRPr sz="1275">
                <a:solidFill>
                  <a:srgbClr val="4E4541"/>
                </a:solidFill>
              </a:defRPr>
            </a:lvl3pPr>
            <a:lvl4pPr>
              <a:defRPr sz="1275">
                <a:solidFill>
                  <a:srgbClr val="4E4541"/>
                </a:solidFill>
              </a:defRPr>
            </a:lvl4pPr>
            <a:lvl5pPr>
              <a:defRPr sz="1275">
                <a:solidFill>
                  <a:srgbClr val="4E454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66788" y="1628777"/>
            <a:ext cx="8210428" cy="936129"/>
          </a:xfrm>
        </p:spPr>
        <p:txBody>
          <a:bodyPr>
            <a:normAutofit/>
          </a:bodyPr>
          <a:lstStyle>
            <a:lvl1pPr marL="0" indent="0">
              <a:buNone/>
              <a:defRPr sz="1275">
                <a:solidFill>
                  <a:srgbClr val="7FA4C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48726"/>
      </p:ext>
    </p:extLst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imple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iseré Gris.png"/>
          <p:cNvPicPr>
            <a:picLocks noChangeAspect="1"/>
          </p:cNvPicPr>
          <p:nvPr userDrawn="1"/>
        </p:nvPicPr>
        <p:blipFill>
          <a:blip r:embed="rId2" cstate="print"/>
          <a:srcRect r="23965" b="19860"/>
          <a:stretch>
            <a:fillRect/>
          </a:stretch>
        </p:blipFill>
        <p:spPr>
          <a:xfrm>
            <a:off x="5490222" y="1772816"/>
            <a:ext cx="3653779" cy="508518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34042" y="1628802"/>
            <a:ext cx="3942950" cy="492514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1pPr>
            <a:lvl2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2pPr>
            <a:lvl3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dirty="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011" y="1628802"/>
            <a:ext cx="3942950" cy="492514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1pPr>
            <a:lvl2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2pPr>
            <a:lvl3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9" name="Straight Connector 21"/>
          <p:cNvCxnSpPr/>
          <p:nvPr userDrawn="1"/>
        </p:nvCxnSpPr>
        <p:spPr>
          <a:xfrm>
            <a:off x="8298899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58" b="18751"/>
          <a:stretch/>
        </p:blipFill>
        <p:spPr bwMode="auto">
          <a:xfrm>
            <a:off x="342949" y="228606"/>
            <a:ext cx="30722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 userDrawn="1"/>
        </p:nvCxnSpPr>
        <p:spPr>
          <a:xfrm>
            <a:off x="1" y="819150"/>
            <a:ext cx="9145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 userDrawn="1"/>
        </p:nvSpPr>
        <p:spPr>
          <a:xfrm>
            <a:off x="5490222" y="260648"/>
            <a:ext cx="2739378" cy="360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E454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1805" y="260648"/>
            <a:ext cx="4483082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rgbClr val="7FA4C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1" y="908720"/>
            <a:ext cx="8229600" cy="576064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98900" y="255565"/>
            <a:ext cx="486119" cy="365125"/>
          </a:xfrm>
        </p:spPr>
        <p:txBody>
          <a:bodyPr/>
          <a:lstStyle>
            <a:lvl1pPr algn="r">
              <a:defRPr sz="1050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75333"/>
      </p:ext>
    </p:extLst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imp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iseré Gris.png"/>
          <p:cNvPicPr>
            <a:picLocks noChangeAspect="1"/>
          </p:cNvPicPr>
          <p:nvPr userDrawn="1"/>
        </p:nvPicPr>
        <p:blipFill>
          <a:blip r:embed="rId2" cstate="print"/>
          <a:srcRect r="23965" b="19860"/>
          <a:stretch>
            <a:fillRect/>
          </a:stretch>
        </p:blipFill>
        <p:spPr>
          <a:xfrm>
            <a:off x="5490222" y="1772816"/>
            <a:ext cx="3653779" cy="5085184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011" y="1628802"/>
            <a:ext cx="3942950" cy="492514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1pPr>
            <a:lvl2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2pPr>
            <a:lvl3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9" name="Straight Connector 21"/>
          <p:cNvCxnSpPr/>
          <p:nvPr userDrawn="1"/>
        </p:nvCxnSpPr>
        <p:spPr>
          <a:xfrm>
            <a:off x="8298899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58" b="18751"/>
          <a:stretch/>
        </p:blipFill>
        <p:spPr bwMode="auto">
          <a:xfrm>
            <a:off x="342949" y="228606"/>
            <a:ext cx="30722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 userDrawn="1"/>
        </p:nvCxnSpPr>
        <p:spPr>
          <a:xfrm>
            <a:off x="1" y="819150"/>
            <a:ext cx="9145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 userDrawn="1"/>
        </p:nvSpPr>
        <p:spPr>
          <a:xfrm>
            <a:off x="5490222" y="260648"/>
            <a:ext cx="2739378" cy="360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E454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1805" y="260648"/>
            <a:ext cx="4483082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rgbClr val="7FA4C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1" y="908720"/>
            <a:ext cx="8229600" cy="576064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98900" y="255565"/>
            <a:ext cx="486119" cy="365125"/>
          </a:xfrm>
        </p:spPr>
        <p:txBody>
          <a:bodyPr/>
          <a:lstStyle>
            <a:lvl1pPr algn="r">
              <a:defRPr sz="1050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3"/>
          </p:nvPr>
        </p:nvSpPr>
        <p:spPr>
          <a:xfrm>
            <a:off x="4734040" y="1628775"/>
            <a:ext cx="3942674" cy="489585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44614562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introduction + image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iseré Gris.png"/>
          <p:cNvPicPr>
            <a:picLocks noChangeAspect="1"/>
          </p:cNvPicPr>
          <p:nvPr userDrawn="1"/>
        </p:nvPicPr>
        <p:blipFill>
          <a:blip r:embed="rId2" cstate="print"/>
          <a:srcRect r="23965" b="19860"/>
          <a:stretch>
            <a:fillRect/>
          </a:stretch>
        </p:blipFill>
        <p:spPr>
          <a:xfrm>
            <a:off x="5490222" y="1772816"/>
            <a:ext cx="3653779" cy="5085184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17989" y="1628800"/>
            <a:ext cx="4159004" cy="496855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1pPr>
            <a:lvl2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2pPr>
            <a:lvl3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9" name="Straight Connector 21"/>
          <p:cNvCxnSpPr/>
          <p:nvPr userDrawn="1"/>
        </p:nvCxnSpPr>
        <p:spPr>
          <a:xfrm>
            <a:off x="8298899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58" b="18751"/>
          <a:stretch/>
        </p:blipFill>
        <p:spPr bwMode="auto">
          <a:xfrm>
            <a:off x="342949" y="228606"/>
            <a:ext cx="30722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 userDrawn="1"/>
        </p:nvCxnSpPr>
        <p:spPr>
          <a:xfrm>
            <a:off x="1" y="819150"/>
            <a:ext cx="9145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 userDrawn="1"/>
        </p:nvSpPr>
        <p:spPr>
          <a:xfrm>
            <a:off x="5490222" y="260648"/>
            <a:ext cx="2739378" cy="360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E454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1805" y="260648"/>
            <a:ext cx="4483082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rgbClr val="7FA4C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1" y="908720"/>
            <a:ext cx="8229600" cy="576064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98900" y="255565"/>
            <a:ext cx="486119" cy="365125"/>
          </a:xfrm>
        </p:spPr>
        <p:txBody>
          <a:bodyPr/>
          <a:lstStyle>
            <a:lvl1pPr algn="r">
              <a:defRPr sz="1050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3"/>
          </p:nvPr>
        </p:nvSpPr>
        <p:spPr>
          <a:xfrm>
            <a:off x="467010" y="2708920"/>
            <a:ext cx="3942674" cy="388843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4"/>
          </p:nvPr>
        </p:nvSpPr>
        <p:spPr>
          <a:xfrm>
            <a:off x="467011" y="1628801"/>
            <a:ext cx="3942950" cy="86409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275" kern="1200" smtClean="0">
                <a:solidFill>
                  <a:srgbClr val="7FA4C6"/>
                </a:solidFill>
                <a:latin typeface="+mn-lt"/>
                <a:ea typeface="+mn-ea"/>
                <a:cs typeface="+mn-cs"/>
              </a:defRPr>
            </a:lvl1pPr>
            <a:lvl2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2pPr>
            <a:lvl3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ct val="20000"/>
              </a:spcBef>
              <a:buFont typeface="Arial" pitchFamily="34" charset="0"/>
              <a:defRPr lang="fr-FR" sz="1275" kern="1200" smtClean="0">
                <a:solidFill>
                  <a:srgbClr val="4E454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2712018"/>
      </p:ext>
    </p:extLst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Liseré Gris.png"/>
          <p:cNvPicPr>
            <a:picLocks noChangeAspect="1"/>
          </p:cNvPicPr>
          <p:nvPr userDrawn="1"/>
        </p:nvPicPr>
        <p:blipFill>
          <a:blip r:embed="rId2" cstate="print"/>
          <a:srcRect r="23965" b="19860"/>
          <a:stretch>
            <a:fillRect/>
          </a:stretch>
        </p:blipFill>
        <p:spPr>
          <a:xfrm>
            <a:off x="5490222" y="1772816"/>
            <a:ext cx="3653779" cy="50851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908720"/>
            <a:ext cx="8229600" cy="576064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98900" y="255565"/>
            <a:ext cx="486119" cy="365125"/>
          </a:xfrm>
        </p:spPr>
        <p:txBody>
          <a:bodyPr/>
          <a:lstStyle>
            <a:lvl1pPr algn="r">
              <a:defRPr sz="1050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21"/>
          <p:cNvCxnSpPr/>
          <p:nvPr userDrawn="1"/>
        </p:nvCxnSpPr>
        <p:spPr>
          <a:xfrm>
            <a:off x="8298899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58" b="18751"/>
          <a:stretch/>
        </p:blipFill>
        <p:spPr bwMode="auto">
          <a:xfrm>
            <a:off x="342949" y="228606"/>
            <a:ext cx="30722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1" y="819150"/>
            <a:ext cx="9145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 userDrawn="1"/>
        </p:nvSpPr>
        <p:spPr>
          <a:xfrm>
            <a:off x="5490222" y="260648"/>
            <a:ext cx="2739378" cy="360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E454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1805" y="260648"/>
            <a:ext cx="4483082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rgbClr val="7FA4C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graphique 11"/>
          <p:cNvSpPr>
            <a:spLocks noGrp="1"/>
          </p:cNvSpPr>
          <p:nvPr>
            <p:ph type="chart" sz="quarter" idx="13"/>
          </p:nvPr>
        </p:nvSpPr>
        <p:spPr>
          <a:xfrm>
            <a:off x="467010" y="1628775"/>
            <a:ext cx="8210206" cy="4895850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4231418578"/>
      </p:ext>
    </p:extLst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908720"/>
            <a:ext cx="8229600" cy="576064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0" name="Straight Connector 21"/>
          <p:cNvCxnSpPr/>
          <p:nvPr userDrawn="1"/>
        </p:nvCxnSpPr>
        <p:spPr>
          <a:xfrm>
            <a:off x="8298899" y="228602"/>
            <a:ext cx="0" cy="371475"/>
          </a:xfrm>
          <a:prstGeom prst="line">
            <a:avLst/>
          </a:prstGeom>
          <a:ln>
            <a:solidFill>
              <a:srgbClr val="F9B00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58" b="18751"/>
          <a:stretch/>
        </p:blipFill>
        <p:spPr bwMode="auto">
          <a:xfrm>
            <a:off x="342949" y="228606"/>
            <a:ext cx="30722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1" y="819150"/>
            <a:ext cx="9145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 userDrawn="1"/>
        </p:nvSpPr>
        <p:spPr>
          <a:xfrm>
            <a:off x="5490222" y="260648"/>
            <a:ext cx="2739378" cy="360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E454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61805" y="260648"/>
            <a:ext cx="4483082" cy="36004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rgbClr val="7FA4C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24" name="Image 23" descr="Liseré Gris.png"/>
          <p:cNvPicPr>
            <a:picLocks noChangeAspect="1"/>
          </p:cNvPicPr>
          <p:nvPr userDrawn="1"/>
        </p:nvPicPr>
        <p:blipFill>
          <a:blip r:embed="rId3" cstate="print"/>
          <a:srcRect r="23965" b="19860"/>
          <a:stretch>
            <a:fillRect/>
          </a:stretch>
        </p:blipFill>
        <p:spPr>
          <a:xfrm>
            <a:off x="5490222" y="1772816"/>
            <a:ext cx="3653779" cy="5085184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3275688" y="1772819"/>
            <a:ext cx="2754664" cy="2372809"/>
          </a:xfrm>
          <a:prstGeom prst="rect">
            <a:avLst/>
          </a:prstGeom>
          <a:solidFill>
            <a:srgbClr val="7FA4C6"/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1" y="4485194"/>
            <a:ext cx="2754664" cy="2372809"/>
          </a:xfrm>
          <a:prstGeom prst="rect">
            <a:avLst/>
          </a:prstGeom>
          <a:solidFill>
            <a:srgbClr val="F9B004"/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6389337" y="4485194"/>
            <a:ext cx="2754664" cy="2372809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3"/>
          </p:nvPr>
        </p:nvSpPr>
        <p:spPr>
          <a:xfrm>
            <a:off x="1" y="1772816"/>
            <a:ext cx="2754664" cy="237626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9" name="Espace réservé pour une image  17"/>
          <p:cNvSpPr>
            <a:spLocks noGrp="1"/>
          </p:cNvSpPr>
          <p:nvPr>
            <p:ph type="pic" sz="quarter" idx="14"/>
          </p:nvPr>
        </p:nvSpPr>
        <p:spPr>
          <a:xfrm>
            <a:off x="3275688" y="4481736"/>
            <a:ext cx="2754664" cy="237626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0" name="Espace réservé pour une image  17"/>
          <p:cNvSpPr>
            <a:spLocks noGrp="1"/>
          </p:cNvSpPr>
          <p:nvPr>
            <p:ph type="pic" sz="quarter" idx="15"/>
          </p:nvPr>
        </p:nvSpPr>
        <p:spPr>
          <a:xfrm>
            <a:off x="6389337" y="1772816"/>
            <a:ext cx="2754664" cy="237626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du texte 24"/>
          <p:cNvSpPr>
            <a:spLocks noGrp="1"/>
          </p:cNvSpPr>
          <p:nvPr>
            <p:ph type="body" sz="quarter" idx="17"/>
          </p:nvPr>
        </p:nvSpPr>
        <p:spPr>
          <a:xfrm>
            <a:off x="3653780" y="2060851"/>
            <a:ext cx="1999319" cy="1871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 sz="750">
                <a:solidFill>
                  <a:schemeClr val="bg1"/>
                </a:solidFill>
              </a:defRPr>
            </a:lvl2pPr>
            <a:lvl3pPr algn="ctr">
              <a:buNone/>
              <a:defRPr sz="750">
                <a:solidFill>
                  <a:schemeClr val="bg1"/>
                </a:solidFill>
              </a:defRPr>
            </a:lvl3pPr>
            <a:lvl4pPr algn="ctr">
              <a:buNone/>
              <a:defRPr sz="750">
                <a:solidFill>
                  <a:schemeClr val="bg1"/>
                </a:solidFill>
              </a:defRPr>
            </a:lvl4pPr>
            <a:lvl5pPr algn="ctr">
              <a:buNone/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98900" y="255565"/>
            <a:ext cx="486119" cy="365125"/>
          </a:xfrm>
        </p:spPr>
        <p:txBody>
          <a:bodyPr/>
          <a:lstStyle>
            <a:lvl1pPr algn="r">
              <a:defRPr sz="1050"/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4"/>
          <p:cNvSpPr>
            <a:spLocks noGrp="1"/>
          </p:cNvSpPr>
          <p:nvPr>
            <p:ph type="body" sz="quarter" idx="18"/>
          </p:nvPr>
        </p:nvSpPr>
        <p:spPr>
          <a:xfrm>
            <a:off x="358985" y="4725146"/>
            <a:ext cx="1999319" cy="1871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 sz="750">
                <a:solidFill>
                  <a:schemeClr val="bg1"/>
                </a:solidFill>
              </a:defRPr>
            </a:lvl2pPr>
            <a:lvl3pPr algn="ctr">
              <a:buNone/>
              <a:defRPr sz="750">
                <a:solidFill>
                  <a:schemeClr val="bg1"/>
                </a:solidFill>
              </a:defRPr>
            </a:lvl3pPr>
            <a:lvl4pPr algn="ctr">
              <a:buNone/>
              <a:defRPr sz="750">
                <a:solidFill>
                  <a:schemeClr val="bg1"/>
                </a:solidFill>
              </a:defRPr>
            </a:lvl4pPr>
            <a:lvl5pPr algn="ctr">
              <a:buNone/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24"/>
          <p:cNvSpPr>
            <a:spLocks noGrp="1"/>
          </p:cNvSpPr>
          <p:nvPr>
            <p:ph type="body" sz="quarter" idx="19"/>
          </p:nvPr>
        </p:nvSpPr>
        <p:spPr>
          <a:xfrm>
            <a:off x="6840548" y="4725146"/>
            <a:ext cx="1999319" cy="1871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 sz="750">
                <a:solidFill>
                  <a:schemeClr val="bg1"/>
                </a:solidFill>
              </a:defRPr>
            </a:lvl2pPr>
            <a:lvl3pPr algn="ctr">
              <a:buNone/>
              <a:defRPr sz="750">
                <a:solidFill>
                  <a:schemeClr val="bg1"/>
                </a:solidFill>
              </a:defRPr>
            </a:lvl3pPr>
            <a:lvl4pPr algn="ctr">
              <a:buNone/>
              <a:defRPr sz="750">
                <a:solidFill>
                  <a:schemeClr val="bg1"/>
                </a:solidFill>
              </a:defRPr>
            </a:lvl4pPr>
            <a:lvl5pPr algn="ctr">
              <a:buNone/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7059384"/>
      </p:ext>
    </p:extLst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4C9AA-1C71-4E24-B844-1057B81B31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split/>
  </p:transition>
  <p:hf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3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tmp"/><Relationship Id="rId7" Type="http://schemas.openxmlformats.org/officeDocument/2006/relationships/hyperlink" Target="mailto:mathis@elsan.ca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forms.gle/w5MwzwaAqxbzUFoS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universite-elsan.com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0M42xLCMku4&amp;feature=youtu.be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tm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18.tmp"/><Relationship Id="rId7" Type="http://schemas.openxmlformats.org/officeDocument/2006/relationships/image" Target="../media/image22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144" y="2134013"/>
            <a:ext cx="8915400" cy="318519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/>
              <a:t>PARCOURS HANDIPRO </a:t>
            </a:r>
            <a:br>
              <a:rPr lang="fr-FR" sz="2700" dirty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/>
              <a:t>MANAGER LE HANDICAP AU QUOTIDIEN</a:t>
            </a:r>
            <a:br>
              <a:rPr lang="fr-FR" sz="2700" dirty="0"/>
            </a:br>
            <a:r>
              <a:rPr lang="fr-FR" sz="2700" dirty="0"/>
              <a:t/>
            </a:r>
            <a:br>
              <a:rPr lang="fr-FR" sz="2700" dirty="0"/>
            </a:br>
            <a:endParaRPr lang="fr-FR" sz="18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fr-FR" dirty="0" smtClean="0">
                <a:latin typeface="Calibri"/>
              </a:rPr>
              <a:t>2021</a:t>
            </a:r>
            <a:endParaRPr lang="fr-FR" dirty="0">
              <a:latin typeface="Calibri"/>
            </a:endParaRP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AED69996-680B-4D44-BA30-56D2A958D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DAS </a:t>
            </a:r>
            <a:r>
              <a:rPr lang="fr-FR" sz="1200" dirty="0"/>
              <a:t>et université Elsan</a:t>
            </a:r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99" y="2134013"/>
            <a:ext cx="2303345" cy="7201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55" y="4729389"/>
            <a:ext cx="1052692" cy="10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18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Résultat de recherche d'images pour &quot;etat des lieux&quot;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8" y="931283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10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ACA1D8C6-76D7-4883-891C-D474136D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24" y="1354575"/>
            <a:ext cx="8481580" cy="465989"/>
          </a:xfrm>
        </p:spPr>
        <p:txBody>
          <a:bodyPr/>
          <a:lstStyle/>
          <a:p>
            <a:r>
              <a:rPr lang="fr-FR" sz="1500" b="1" i="1" dirty="0"/>
              <a:t>Découvrons plus précisément les volets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16E4A7-444C-47BF-A09D-3AA32A4AE539}"/>
              </a:ext>
            </a:extLst>
          </p:cNvPr>
          <p:cNvSpPr/>
          <p:nvPr/>
        </p:nvSpPr>
        <p:spPr>
          <a:xfrm>
            <a:off x="4178935" y="3024864"/>
            <a:ext cx="3594032" cy="2627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pt-BR" sz="1050" b="1" strike="sngStrike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D9774-9D51-4F4C-B824-92CE556FA135}"/>
              </a:ext>
            </a:extLst>
          </p:cNvPr>
          <p:cNvSpPr/>
          <p:nvPr/>
        </p:nvSpPr>
        <p:spPr>
          <a:xfrm>
            <a:off x="904844" y="4890667"/>
            <a:ext cx="2214737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Saisir les principaux enjeux du handicap en milieu professionnel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Aborder le sujet avec confiance dans différents contextes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Adopter des bonnes pratiques d'encadrement au quotidien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DFC768A4-D53D-4734-B03A-0C1B2A608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35702" y="1052736"/>
            <a:ext cx="5109185" cy="270030"/>
          </a:xfrm>
        </p:spPr>
        <p:txBody>
          <a:bodyPr/>
          <a:lstStyle/>
          <a:p>
            <a:r>
              <a:rPr lang="fr-FR" dirty="0"/>
              <a:t>Quels </a:t>
            </a:r>
            <a:r>
              <a:rPr lang="fr-FR" dirty="0" smtClean="0"/>
              <a:t>contenus ?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892697" y="2587296"/>
            <a:ext cx="84810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fr-FR" sz="600" b="1" dirty="0">
              <a:solidFill>
                <a:srgbClr val="4E4541"/>
              </a:solidFill>
              <a:latin typeface="Calibri"/>
            </a:endParaRPr>
          </a:p>
          <a:p>
            <a:pPr defTabSz="685800"/>
            <a:r>
              <a:rPr lang="fr-FR" sz="975" b="1" dirty="0">
                <a:solidFill>
                  <a:srgbClr val="4E4541"/>
                </a:solidFill>
                <a:latin typeface="Calibri"/>
              </a:rPr>
              <a:t>Chapitre 1 - Handicap au travail : de quoi parle -t-on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Pourquoi « s’hangager»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Stéréotype, quand tu nous tiens….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Définir le handicap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b="1" dirty="0">
                <a:solidFill>
                  <a:srgbClr val="7FA4C6"/>
                </a:solidFill>
                <a:latin typeface="Calibri"/>
              </a:rPr>
              <a:t>Quiz chapitre 1</a:t>
            </a:r>
          </a:p>
          <a:p>
            <a:pPr defTabSz="685800"/>
            <a:r>
              <a:rPr lang="fr-FR" sz="975" b="1" dirty="0">
                <a:solidFill>
                  <a:srgbClr val="4E4541"/>
                </a:solidFill>
                <a:latin typeface="Calibri"/>
              </a:rPr>
              <a:t>Chapitre 2 - Une question d’égalité des chances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Egalité des chances ou favoritisme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La compensation des conséquences du handicap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Sur qui faire reposer en priorité les efforts de compensation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b="1" dirty="0">
                <a:solidFill>
                  <a:srgbClr val="7FA4C6"/>
                </a:solidFill>
                <a:latin typeface="Calibri"/>
              </a:rPr>
              <a:t>Quiz chapitre 2 </a:t>
            </a:r>
          </a:p>
          <a:p>
            <a:pPr defTabSz="685800"/>
            <a:r>
              <a:rPr lang="fr-FR" sz="975" b="1" dirty="0">
                <a:solidFill>
                  <a:srgbClr val="4E4541"/>
                </a:solidFill>
                <a:latin typeface="Calibri"/>
              </a:rPr>
              <a:t>Chapitre 3 </a:t>
            </a:r>
            <a:r>
              <a:rPr lang="fr-FR" sz="975" b="1" cap="small" dirty="0">
                <a:solidFill>
                  <a:srgbClr val="4E4541"/>
                </a:solidFill>
                <a:latin typeface="Calibri"/>
              </a:rPr>
              <a:t>- </a:t>
            </a:r>
            <a:r>
              <a:rPr lang="fr-FR" sz="975" b="1" dirty="0">
                <a:solidFill>
                  <a:srgbClr val="4E4541"/>
                </a:solidFill>
                <a:latin typeface="Calibri"/>
              </a:rPr>
              <a:t>L‘obligation d’emploi de travailleurs handicapés (OETH): qui, quoi et comment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Lorsque un collaborateur hésite à faire reconnaître son statut de personne handicapée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Comment faire reconnaître son statut de travailleur handicapé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L’OETH et ses modalités de réponse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Incapacité, invalidité, inaptitude RQTH : quelles différences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b="1" dirty="0">
                <a:solidFill>
                  <a:srgbClr val="7FA4C6"/>
                </a:solidFill>
                <a:latin typeface="Calibri"/>
              </a:rPr>
              <a:t>Quiz chapitre 3</a:t>
            </a:r>
          </a:p>
          <a:p>
            <a:pPr defTabSz="685800"/>
            <a:r>
              <a:rPr lang="fr-FR" sz="975" b="1" dirty="0">
                <a:solidFill>
                  <a:srgbClr val="4E4541"/>
                </a:solidFill>
                <a:latin typeface="Calibri"/>
              </a:rPr>
              <a:t>Chapitre 4 </a:t>
            </a:r>
            <a:r>
              <a:rPr lang="fr-FR" sz="975" b="1" cap="small" dirty="0">
                <a:solidFill>
                  <a:srgbClr val="4E4541"/>
                </a:solidFill>
                <a:latin typeface="Calibri"/>
              </a:rPr>
              <a:t>– M</a:t>
            </a:r>
            <a:r>
              <a:rPr lang="fr-FR" sz="975" b="1" dirty="0">
                <a:solidFill>
                  <a:srgbClr val="4E4541"/>
                </a:solidFill>
                <a:latin typeface="Calibri"/>
              </a:rPr>
              <a:t>anager au quotidien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Aborder le sujet avec un travailleur handicapé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En parler, ne pas en parler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Créer un climat de confiance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dirty="0">
                <a:solidFill>
                  <a:srgbClr val="4E4541"/>
                </a:solidFill>
                <a:latin typeface="Calibri"/>
              </a:rPr>
              <a:t>Axes de mobilisation pour le manager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75" b="1" dirty="0">
                <a:solidFill>
                  <a:srgbClr val="7FA4C6"/>
                </a:solidFill>
                <a:latin typeface="Calibri"/>
              </a:rPr>
              <a:t>Quiz chapitre 4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1050" dirty="0">
              <a:solidFill>
                <a:srgbClr val="4E4541"/>
              </a:solidFill>
              <a:latin typeface="Calibri"/>
            </a:endParaRPr>
          </a:p>
          <a:p>
            <a:pPr defTabSz="685800"/>
            <a:endParaRPr lang="fr-FR" sz="1050" dirty="0">
              <a:solidFill>
                <a:srgbClr val="4E4541"/>
              </a:solidFill>
              <a:latin typeface="Calibri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1050" dirty="0">
              <a:solidFill>
                <a:srgbClr val="4E4541"/>
              </a:solidFill>
              <a:latin typeface="Calibri"/>
            </a:endParaRPr>
          </a:p>
          <a:p>
            <a:pPr defTabSz="685800"/>
            <a:endParaRPr lang="fr-FR" sz="1200" b="1" dirty="0">
              <a:solidFill>
                <a:srgbClr val="4E4541"/>
              </a:solidFill>
              <a:latin typeface="Calibri"/>
            </a:endParaRPr>
          </a:p>
        </p:txBody>
      </p:sp>
      <p:pic>
        <p:nvPicPr>
          <p:cNvPr id="17" name="Picture 4" descr="Blank check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6665" y="2635322"/>
            <a:ext cx="708257" cy="779083"/>
          </a:xfrm>
          <a:prstGeom prst="rect">
            <a:avLst/>
          </a:prstGeom>
          <a:noFill/>
        </p:spPr>
      </p:pic>
      <p:pic>
        <p:nvPicPr>
          <p:cNvPr id="20" name="Image 19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2" y="2301109"/>
            <a:ext cx="2143347" cy="213846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4" y="5140040"/>
            <a:ext cx="540000" cy="54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6222" y="5256998"/>
            <a:ext cx="556481" cy="5400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5983255" y="4745147"/>
            <a:ext cx="34289" cy="34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561258" y="2636458"/>
            <a:ext cx="5238000" cy="341345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1285" y="1730856"/>
            <a:ext cx="8370000" cy="306467"/>
          </a:xfrm>
          <a:prstGeom prst="roundRect">
            <a:avLst/>
          </a:prstGeom>
          <a:solidFill>
            <a:srgbClr val="53C7A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200" b="1" dirty="0">
                <a:solidFill>
                  <a:srgbClr val="FFFFFF"/>
                </a:solidFill>
                <a:latin typeface="Calibri"/>
              </a:rPr>
              <a:t>VOLET 1 : « LES FONDAMENTAUX POUR TOUS »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508274" y="2178040"/>
            <a:ext cx="5276044" cy="280928"/>
          </a:xfrm>
          <a:prstGeom prst="roundRect">
            <a:avLst/>
          </a:prstGeom>
          <a:solidFill>
            <a:srgbClr val="53C7A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050" b="1" dirty="0">
                <a:solidFill>
                  <a:srgbClr val="FFFFFF"/>
                </a:solidFill>
                <a:latin typeface="Calibri"/>
              </a:rPr>
              <a:t>Les séquences pédagogiques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59212" y="4550339"/>
            <a:ext cx="2106000" cy="280928"/>
          </a:xfrm>
          <a:prstGeom prst="roundRect">
            <a:avLst/>
          </a:prstGeom>
          <a:solidFill>
            <a:srgbClr val="53C7A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50" b="1" dirty="0">
                <a:solidFill>
                  <a:srgbClr val="FFFFFF"/>
                </a:solidFill>
                <a:latin typeface="Calibri"/>
              </a:rPr>
              <a:t>Les objectifs pédagogiques</a:t>
            </a:r>
          </a:p>
        </p:txBody>
      </p:sp>
    </p:spTree>
    <p:extLst>
      <p:ext uri="{BB962C8B-B14F-4D97-AF65-F5344CB8AC3E}">
        <p14:creationId xmlns:p14="http://schemas.microsoft.com/office/powerpoint/2010/main" val="211626978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11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ACA1D8C6-76D7-4883-891C-D474136D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19" y="1379043"/>
            <a:ext cx="8229600" cy="432048"/>
          </a:xfrm>
        </p:spPr>
        <p:txBody>
          <a:bodyPr/>
          <a:lstStyle/>
          <a:p>
            <a:r>
              <a:rPr lang="fr-FR" sz="1500" b="1" i="1" dirty="0"/>
              <a:t>Découvrons plus précisément les volets 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9EE80F49-D725-4A4A-8842-09949DB09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35702" y="1052736"/>
            <a:ext cx="5109185" cy="270030"/>
          </a:xfrm>
        </p:spPr>
        <p:txBody>
          <a:bodyPr/>
          <a:lstStyle/>
          <a:p>
            <a:r>
              <a:rPr lang="fr-FR" dirty="0"/>
              <a:t>Quels </a:t>
            </a:r>
            <a:r>
              <a:rPr lang="fr-FR" dirty="0" smtClean="0"/>
              <a:t>contenus ? 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03D11-4C00-443F-A5EE-4B11A070FA5A}"/>
              </a:ext>
            </a:extLst>
          </p:cNvPr>
          <p:cNvSpPr/>
          <p:nvPr/>
        </p:nvSpPr>
        <p:spPr>
          <a:xfrm>
            <a:off x="527613" y="5046777"/>
            <a:ext cx="2766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685800">
              <a:buFont typeface="Wingdings" panose="05000000000000000000" pitchFamily="2" charset="2"/>
              <a:buChar char="§"/>
            </a:pPr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Réaliser sa déclaration d’emploi de travailleurs handicapés via la DSN au regard des évolutions législatives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1050" b="1" dirty="0">
              <a:solidFill>
                <a:srgbClr val="4E4541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4" y="2132055"/>
            <a:ext cx="2854513" cy="22725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65AA43E-68C2-A346-AECB-F027167F87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3" y="5087408"/>
            <a:ext cx="540000" cy="540000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3528681" y="2617120"/>
            <a:ext cx="5399606" cy="338363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479" y="5278034"/>
            <a:ext cx="556481" cy="5400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15019" y="1767470"/>
            <a:ext cx="8370000" cy="30646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200" b="1" dirty="0">
                <a:solidFill>
                  <a:srgbClr val="FFFFFF"/>
                </a:solidFill>
                <a:latin typeface="Calibri"/>
              </a:rPr>
              <a:t>VOLET 2 : « FAIRE MA DOETH VIA LA DSN EN TENANT COMPTE DES EVOLUTIONS LEGALES ! »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71950" y="2218971"/>
            <a:ext cx="5113067" cy="2809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050" b="1" dirty="0">
                <a:solidFill>
                  <a:srgbClr val="FFFFFF"/>
                </a:solidFill>
                <a:latin typeface="Calibri"/>
              </a:rPr>
              <a:t>Les séquences pédagogiques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27613" y="4726766"/>
            <a:ext cx="2854512" cy="2809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050" b="1" dirty="0">
                <a:solidFill>
                  <a:srgbClr val="FFFFFF"/>
                </a:solidFill>
                <a:latin typeface="Calibri"/>
              </a:rPr>
              <a:t>Les Objectifs pédagogiques</a:t>
            </a:r>
          </a:p>
        </p:txBody>
      </p:sp>
      <p:pic>
        <p:nvPicPr>
          <p:cNvPr id="25" name="Picture 2" descr="Résultat de recherche d'images pour &quot;etat des lieux&quot;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9" y="896677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71951" y="2771341"/>
            <a:ext cx="7062091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975" b="1" dirty="0">
                <a:solidFill>
                  <a:srgbClr val="69605D">
                    <a:lumMod val="75000"/>
                  </a:srgbClr>
                </a:solidFill>
                <a:latin typeface="Calibri"/>
                <a:cs typeface="Calibri Light" panose="020F0302020204030204" pitchFamily="34" charset="0"/>
              </a:rPr>
              <a:t>Chapitre 1 - Evolutions législatives et objectifs du législateur 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Rappel historique de 1975 à 2020 et Objectifs du législateur : 4 axes</a:t>
            </a:r>
          </a:p>
          <a:p>
            <a:pPr defTabSz="685800"/>
            <a:r>
              <a:rPr lang="fr-FR" sz="975" b="1" dirty="0">
                <a:solidFill>
                  <a:srgbClr val="69605D">
                    <a:lumMod val="75000"/>
                  </a:srgbClr>
                </a:solidFill>
                <a:latin typeface="Calibri"/>
                <a:cs typeface="Calibri Light" panose="020F0302020204030204" pitchFamily="34" charset="0"/>
              </a:rPr>
              <a:t>Chapitre 2- Les évolution du calendrier : passage de la déclaration annuelle à la déclaration mensuelle</a:t>
            </a:r>
            <a:endParaRPr lang="fr-FR" sz="975" b="1" dirty="0">
              <a:solidFill>
                <a:srgbClr val="69605D">
                  <a:lumMod val="75000"/>
                </a:srgbClr>
              </a:solidFill>
              <a:latin typeface="Calibri"/>
            </a:endParaRP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Modifications de l’obligation d’emploi au 1er janvier 2020 :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Le 6% concerne désormais uniquement l’emploi direct - révisable tous les 5 ans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La déclaration via la DSN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Un interlocuteur unique : L’URSSAF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Tous les travailleurs handicapés recensés dans les BOE </a:t>
            </a:r>
          </a:p>
          <a:p>
            <a:pPr defTabSz="685800"/>
            <a:r>
              <a:rPr lang="fr-FR" sz="975" b="1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Chapitre 3 –  Calcul de la contribution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Qui déclare ? Comment ? Les cas d’exonérations de la contribution</a:t>
            </a:r>
            <a:endParaRPr lang="fr-FR" sz="900" b="1" dirty="0">
              <a:solidFill>
                <a:srgbClr val="69605D">
                  <a:lumMod val="75000"/>
                </a:srgbClr>
              </a:solidFill>
              <a:latin typeface="Calibri"/>
              <a:cs typeface="Calibri Light" panose="020F0302020204030204" pitchFamily="34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Calendrier de déclaration pour 2021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Avant le 31 janvier 2021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En mai 2021, déclaration annuelle des entreprises assujetties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La déclaration comportera…..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Le calcul de l’obligation d’emploi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BOETH concernés - les différentes catégories de BOETH -Quels sont les statuts à déclarer-Déclaration DSN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Quid Stagiaires non rémunérés et personnes bénéficiant d’une PMSMP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Information autour de la RQTH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Changement de statuts du BOETH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Focus sur dépenses déductibles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Focus sur la sous-traitance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Le calcul de la contribution : Mesures transitoires : du 01/01/2020 au 31/12/2024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900" dirty="0">
              <a:solidFill>
                <a:srgbClr val="69605D">
                  <a:lumMod val="75000"/>
                </a:srgbClr>
              </a:solidFill>
              <a:latin typeface="Calibri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975" dirty="0">
              <a:solidFill>
                <a:srgbClr val="FF0000"/>
              </a:solidFill>
              <a:latin typeface="Calibri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975" dirty="0">
              <a:solidFill>
                <a:srgbClr val="FF0000"/>
              </a:solidFill>
              <a:latin typeface="Calibri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975" dirty="0">
              <a:solidFill>
                <a:srgbClr val="FF0000"/>
              </a:solidFill>
              <a:latin typeface="Calibri"/>
            </a:endParaRPr>
          </a:p>
          <a:p>
            <a:pPr defTabSz="685800"/>
            <a:endParaRPr lang="fr-FR" sz="1050" dirty="0">
              <a:solidFill>
                <a:srgbClr val="FF0000"/>
              </a:solidFill>
              <a:latin typeface="Calibri"/>
            </a:endParaRPr>
          </a:p>
          <a:p>
            <a:pPr defTabSz="685800"/>
            <a:endParaRPr lang="fr-FR" sz="105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0780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12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ACA1D8C6-76D7-4883-891C-D474136D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19" y="1338665"/>
            <a:ext cx="8229600" cy="432048"/>
          </a:xfrm>
        </p:spPr>
        <p:txBody>
          <a:bodyPr/>
          <a:lstStyle/>
          <a:p>
            <a:r>
              <a:rPr lang="fr-FR" sz="1500" b="1" i="1" dirty="0"/>
              <a:t>Découvrons plus précisément les volets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16E4A7-444C-47BF-A09D-3AA32A4AE539}"/>
              </a:ext>
            </a:extLst>
          </p:cNvPr>
          <p:cNvSpPr/>
          <p:nvPr/>
        </p:nvSpPr>
        <p:spPr>
          <a:xfrm>
            <a:off x="4017115" y="3016313"/>
            <a:ext cx="4281785" cy="2389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fr-FR" sz="900" dirty="0">
              <a:solidFill>
                <a:srgbClr val="4E4541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3C6B2D7-24AD-4AF2-9133-FA8408551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35702" y="1052736"/>
            <a:ext cx="5109185" cy="270030"/>
          </a:xfrm>
        </p:spPr>
        <p:txBody>
          <a:bodyPr/>
          <a:lstStyle/>
          <a:p>
            <a:r>
              <a:rPr lang="fr-FR" dirty="0"/>
              <a:t>Quels </a:t>
            </a:r>
            <a:r>
              <a:rPr lang="fr-FR" dirty="0" smtClean="0"/>
              <a:t>contenus ? 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403D11-4C00-443F-A5EE-4B11A070FA5A}"/>
              </a:ext>
            </a:extLst>
          </p:cNvPr>
          <p:cNvSpPr/>
          <p:nvPr/>
        </p:nvSpPr>
        <p:spPr>
          <a:xfrm>
            <a:off x="478752" y="4989973"/>
            <a:ext cx="274310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fr-FR" sz="600" b="1" dirty="0">
              <a:solidFill>
                <a:srgbClr val="4E4541">
                  <a:lumMod val="75000"/>
                </a:srgbClr>
              </a:solidFill>
              <a:latin typeface="Calibri"/>
            </a:endParaRPr>
          </a:p>
          <a:p>
            <a:pPr marL="214313" indent="-214313" algn="just" defTabSz="685800">
              <a:buFont typeface="Wingdings" panose="05000000000000000000" pitchFamily="2" charset="2"/>
              <a:buChar char="§"/>
            </a:pPr>
            <a:r>
              <a:rPr lang="fr-FR" sz="1050" b="1" dirty="0">
                <a:solidFill>
                  <a:srgbClr val="3C3C3C"/>
                </a:solidFill>
                <a:latin typeface="Calibri"/>
              </a:rPr>
              <a:t>Acquérir l'ensemble des outils conceptuels et opérationnels pour la réussite dans leur fonction. </a:t>
            </a:r>
            <a:endParaRPr lang="fr-FR" sz="1050" b="1" dirty="0">
              <a:solidFill>
                <a:srgbClr val="4E4541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8168" y="2379108"/>
            <a:ext cx="5139731" cy="4097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975" b="1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Chapitre 1 - Le Handicap : de quoi parle-t-on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Contexte légal d l’obligation d’emploi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Les enjeux d’une politique Handicap – Réflexion sur la logique de l’enjeu « Taux d’emploi»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Structuration d’une politique Handicap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Définition du Handicap - Reconnaissance de la qualité travailleur handicapé</a:t>
            </a:r>
            <a:endParaRPr lang="fr-FR" sz="900" b="1" dirty="0">
              <a:solidFill>
                <a:srgbClr val="69605D">
                  <a:lumMod val="75000"/>
                </a:srgbClr>
              </a:solidFill>
              <a:latin typeface="Calibri"/>
            </a:endParaRPr>
          </a:p>
          <a:p>
            <a:pPr defTabSz="685800"/>
            <a:r>
              <a:rPr lang="fr-FR" sz="975" b="1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Chapitre 2 - Comprendre les besoins spécifiques et mettre en œuvre une compensation adaptée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Enjeux d’une communication adaptée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La posture empathique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Outils et acteurs de la compensation 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Analyser les besoins de la personne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Accompagner le retour à l’emploi après une longue absence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Et si le salarié ne dispose pas d’une reconnaissance de handicap, mais seulement d’une</a:t>
            </a:r>
            <a:r>
              <a:rPr lang="fr-FR" sz="900" b="1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 </a:t>
            </a: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restriction d’aptitude ou d’une inaptitude</a:t>
            </a:r>
          </a:p>
          <a:p>
            <a:pPr defTabSz="685800"/>
            <a:r>
              <a:rPr lang="fr-FR" sz="975" b="1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Chapitre 3 - De la prise en compte du Handicap à la prise en compte des singularités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Singularité : « qu’ es aquo » ?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Chaque singularité peut-être porteuse de « risques subjectifs » ( a priori et représentations) et/ou de « risques objectifs » (conséquences réelles d’une singularité)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Savoir apporter la réponse la plus adaptée : </a:t>
            </a:r>
            <a:r>
              <a:rPr lang="fr-FR" sz="900" i="1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a priori </a:t>
            </a: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= connaissances/conséquences management équitable </a:t>
            </a:r>
            <a:endParaRPr lang="fr-FR" sz="900" b="1" dirty="0">
              <a:solidFill>
                <a:srgbClr val="69605D">
                  <a:lumMod val="75000"/>
                </a:srgbClr>
              </a:solidFill>
              <a:latin typeface="Calibri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Le principe du laboratoire d’innovation sociale  et avec l’évolution de l’état de santé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L’équité comme axe fédérateur entre Direction et élus du personnel 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Lien avec les enjeux 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Rôles et postures de la Direction et des élus du personnel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Les axes d’une politique Handicap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Les axes support : sensibilisation et communication, formation, pilotage</a:t>
            </a:r>
          </a:p>
          <a:p>
            <a:pPr defTabSz="685800"/>
            <a:r>
              <a:rPr lang="fr-FR" sz="975" b="1" dirty="0">
                <a:solidFill>
                  <a:srgbClr val="4E4541"/>
                </a:solidFill>
                <a:latin typeface="Calibri"/>
              </a:rPr>
              <a:t> </a:t>
            </a:r>
          </a:p>
          <a:p>
            <a:pPr defTabSz="685800"/>
            <a:endParaRPr lang="fr-FR" sz="975" b="1" dirty="0">
              <a:solidFill>
                <a:srgbClr val="4E4541"/>
              </a:solidFill>
              <a:latin typeface="Calibri"/>
            </a:endParaRPr>
          </a:p>
          <a:p>
            <a:pPr defTabSz="685800"/>
            <a:endParaRPr lang="fr-FR" sz="1350" dirty="0">
              <a:solidFill>
                <a:srgbClr val="4E4541"/>
              </a:solidFill>
              <a:latin typeface="Calibri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2" y="2097960"/>
            <a:ext cx="2696353" cy="243541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5C88806-7C8F-DC48-B46B-3300006A9E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2" y="5135830"/>
            <a:ext cx="540000" cy="5400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3448117" y="2382991"/>
            <a:ext cx="5419782" cy="3567422"/>
          </a:xfrm>
          <a:prstGeom prst="roundRect">
            <a:avLst/>
          </a:prstGeom>
          <a:noFill/>
          <a:ln>
            <a:solidFill>
              <a:srgbClr val="FCC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795" y="5324490"/>
            <a:ext cx="556481" cy="5400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36154" y="1711497"/>
            <a:ext cx="8181000" cy="306467"/>
          </a:xfrm>
          <a:prstGeom prst="roundRect">
            <a:avLst/>
          </a:prstGeom>
          <a:solidFill>
            <a:srgbClr val="F0573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200" b="1" dirty="0">
                <a:solidFill>
                  <a:srgbClr val="FFFFFF"/>
                </a:solidFill>
                <a:latin typeface="Calibri"/>
              </a:rPr>
              <a:t>VOLET 3 : « QU’EST-CE QU’UN REFERENT HANDICAP ? »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411959" y="2045302"/>
            <a:ext cx="5305195" cy="280928"/>
          </a:xfrm>
          <a:prstGeom prst="roundRect">
            <a:avLst/>
          </a:prstGeom>
          <a:solidFill>
            <a:srgbClr val="F0573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050" b="1" dirty="0">
                <a:solidFill>
                  <a:srgbClr val="FFFFFF"/>
                </a:solidFill>
                <a:latin typeface="Calibri"/>
              </a:rPr>
              <a:t>Les</a:t>
            </a:r>
            <a:r>
              <a:rPr lang="fr-FR" sz="1050" b="1" dirty="0">
                <a:solidFill>
                  <a:srgbClr val="FFFFFF">
                    <a:lumMod val="95000"/>
                  </a:srgbClr>
                </a:solidFill>
                <a:latin typeface="Calibri"/>
              </a:rPr>
              <a:t> </a:t>
            </a:r>
            <a:r>
              <a:rPr lang="fr-FR" sz="1050" b="1" dirty="0">
                <a:solidFill>
                  <a:srgbClr val="FFFFFF"/>
                </a:solidFill>
                <a:latin typeface="Calibri"/>
              </a:rPr>
              <a:t>séquences</a:t>
            </a:r>
            <a:r>
              <a:rPr lang="fr-FR" sz="1050" b="1" dirty="0">
                <a:solidFill>
                  <a:srgbClr val="FFFFFF">
                    <a:lumMod val="95000"/>
                  </a:srgbClr>
                </a:solidFill>
                <a:latin typeface="Calibri"/>
              </a:rPr>
              <a:t> </a:t>
            </a:r>
            <a:r>
              <a:rPr lang="fr-FR" sz="1050" b="1" dirty="0">
                <a:solidFill>
                  <a:srgbClr val="FFFFFF"/>
                </a:solidFill>
                <a:latin typeface="Calibri"/>
              </a:rPr>
              <a:t>pédagogiques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03621" y="4734583"/>
            <a:ext cx="2747739" cy="280928"/>
          </a:xfrm>
          <a:prstGeom prst="roundRect">
            <a:avLst/>
          </a:prstGeom>
          <a:solidFill>
            <a:srgbClr val="F0573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050" b="1" dirty="0">
                <a:solidFill>
                  <a:srgbClr val="FFFFFF"/>
                </a:solidFill>
                <a:latin typeface="Calibri"/>
              </a:rPr>
              <a:t>Les</a:t>
            </a:r>
            <a:r>
              <a:rPr lang="fr-FR" sz="1050" b="1" dirty="0">
                <a:solidFill>
                  <a:srgbClr val="FFFFFF">
                    <a:lumMod val="95000"/>
                  </a:srgbClr>
                </a:solidFill>
                <a:latin typeface="Calibri"/>
              </a:rPr>
              <a:t> </a:t>
            </a:r>
            <a:r>
              <a:rPr lang="fr-FR" sz="1050" b="1" dirty="0">
                <a:solidFill>
                  <a:srgbClr val="FFFFFF"/>
                </a:solidFill>
                <a:latin typeface="Calibri"/>
              </a:rPr>
              <a:t>objectifs</a:t>
            </a:r>
            <a:r>
              <a:rPr lang="fr-FR" sz="1050" b="1" dirty="0">
                <a:solidFill>
                  <a:srgbClr val="FFFFFF">
                    <a:lumMod val="95000"/>
                  </a:srgbClr>
                </a:solidFill>
                <a:latin typeface="Calibri"/>
              </a:rPr>
              <a:t> </a:t>
            </a:r>
            <a:r>
              <a:rPr lang="fr-FR" sz="1050" b="1" dirty="0">
                <a:solidFill>
                  <a:srgbClr val="FFFFFF"/>
                </a:solidFill>
                <a:latin typeface="Calibri"/>
              </a:rPr>
              <a:t>pédagogiques</a:t>
            </a:r>
          </a:p>
        </p:txBody>
      </p:sp>
      <p:pic>
        <p:nvPicPr>
          <p:cNvPr id="25" name="Picture 2" descr="Résultat de recherche d'images pour &quot;etat des lieux&quot;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4" y="915845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8619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13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3286" y="2078850"/>
            <a:ext cx="8902337" cy="2971132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2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Pourquoi ce parcours de formation ? </a:t>
            </a:r>
          </a:p>
          <a:p>
            <a:pPr marL="0" lvl="1" indent="0">
              <a:spcBef>
                <a:spcPts val="150"/>
              </a:spcBef>
              <a:buNone/>
            </a:pPr>
            <a:r>
              <a:rPr lang="fr-FR" sz="1800" dirty="0">
                <a:solidFill>
                  <a:srgbClr val="4E4541"/>
                </a:solidFill>
              </a:rPr>
              <a:t>		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Une volonté de professionnaliser les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acteurs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sur la thématique du Handicap</a:t>
            </a:r>
          </a:p>
          <a:p>
            <a:pPr marL="0" lvl="1" indent="0">
              <a:spcBef>
                <a:spcPts val="150"/>
              </a:spcBef>
              <a:buNone/>
            </a:pP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2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Quels contenus?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 volets de formation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adaptés à des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publics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différents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sous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forme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 E-learning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Webinaires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Mooc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3"/>
            </a:pPr>
            <a:r>
              <a:rPr lang="fr-FR" sz="2250" dirty="0"/>
              <a:t>Quelles modalités d’inscription et de suivi ?</a:t>
            </a:r>
          </a:p>
          <a:p>
            <a:pPr marL="0" indent="0">
              <a:spcBef>
                <a:spcPts val="15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Inscription, suivi</a:t>
            </a:r>
            <a:endParaRPr lang="fr-FR" i="1" dirty="0">
              <a:solidFill>
                <a:srgbClr val="FF0000"/>
              </a:solidFill>
            </a:endParaRPr>
          </a:p>
          <a:p>
            <a:pPr lvl="3">
              <a:buAutoNum type="arabicPeriod" startAt="4"/>
            </a:pP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3">
              <a:buAutoNum type="arabicPeriod" startAt="4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518AC9-B8CD-4747-BE79-777BC3226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1" y="2456521"/>
            <a:ext cx="345173" cy="3451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EEEEE4-576A-46C1-A992-4D48582FA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1" y="3408961"/>
            <a:ext cx="345173" cy="3451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CF3E8D-B6F7-4D56-A86B-338DC9A30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63" y="4625050"/>
            <a:ext cx="345173" cy="3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8538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14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80B47B02-84E2-43F4-BFF0-C81D839F4C39}"/>
              </a:ext>
            </a:extLst>
          </p:cNvPr>
          <p:cNvSpPr txBox="1">
            <a:spLocks/>
          </p:cNvSpPr>
          <p:nvPr/>
        </p:nvSpPr>
        <p:spPr>
          <a:xfrm>
            <a:off x="255638" y="882317"/>
            <a:ext cx="5515897" cy="1992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rgbClr val="7FA4C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/>
            <a:r>
              <a:rPr lang="fr-FR" sz="1400" b="1" i="1" dirty="0"/>
              <a:t>Volet 1 </a:t>
            </a:r>
            <a:r>
              <a:rPr lang="fr-FR" sz="1400" b="1" i="1" dirty="0" smtClean="0"/>
              <a:t>: </a:t>
            </a:r>
            <a:r>
              <a:rPr lang="fr-FR" sz="1400" b="1" dirty="0"/>
              <a:t>Manager le handicap pour tous</a:t>
            </a:r>
            <a:r>
              <a:rPr lang="fr-FR" sz="1400" b="1" i="1" dirty="0" smtClean="0"/>
              <a:t> </a:t>
            </a:r>
            <a:r>
              <a:rPr lang="fr-FR" sz="1400" i="1" dirty="0" smtClean="0"/>
              <a:t>en mode </a:t>
            </a:r>
            <a:r>
              <a:rPr lang="fr-FR" sz="1400" b="1" i="1" dirty="0" smtClean="0"/>
              <a:t>E- </a:t>
            </a:r>
            <a:r>
              <a:rPr lang="fr-FR" sz="1400" b="1" i="1" dirty="0"/>
              <a:t>LEARNING </a:t>
            </a:r>
            <a:endParaRPr lang="fr-FR" sz="1400" dirty="0">
              <a:latin typeface="Calibri"/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85" y="3414712"/>
            <a:ext cx="11431" cy="28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563" y="2556387"/>
            <a:ext cx="8902946" cy="1844672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050" b="1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1400" b="1" i="1" dirty="0" smtClean="0">
                <a:solidFill>
                  <a:srgbClr val="7FA4C6"/>
                </a:solidFill>
              </a:rPr>
              <a:t>Un </a:t>
            </a:r>
            <a:r>
              <a:rPr lang="fr-FR" sz="1400" b="1" i="1" dirty="0">
                <a:solidFill>
                  <a:srgbClr val="7FA4C6"/>
                </a:solidFill>
              </a:rPr>
              <a:t>E-mail envoyé par les cliniques à destination des inscrits : </a:t>
            </a:r>
          </a:p>
          <a:p>
            <a:pPr marL="70247"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 Vous allez prochainement recevoir un e-mail de connexion au module E-learning Management et handicap, dans le cadre du parcours Handipro. </a:t>
            </a:r>
            <a:r>
              <a:rPr lang="fr-FR" sz="1200" b="1" i="1" u="sng" dirty="0">
                <a:solidFill>
                  <a:srgbClr val="7FA4C6"/>
                </a:solidFill>
              </a:rPr>
              <a:t>Cet e-mail proviendra de l’adresse « ne-pas-repondre@themoocagency.com », envoyé par le cabinet TH Conseil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1200" dirty="0" smtClean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247"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n’avez reçu cet e-mail d’ici le DATE À MENTIONNER, </a:t>
            </a:r>
            <a:r>
              <a:rPr lang="fr-FR" sz="1200" b="1" u="sng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pensez à vérifier vos spams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Vous pouvez également vous rendre directement sur https://formationenligne-thconseil.the-mooc-agency.com/login puis cliquer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Mot de passe oublié » afin d’obtenir un nouveau mot de passe (en utilisant bien votre adresse e-mail professionnelle). </a:t>
            </a:r>
            <a:endParaRPr lang="fr-FR" sz="1200" dirty="0" smtClean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247" defTabSz="685800">
              <a:lnSpc>
                <a:spcPct val="107000"/>
              </a:lnSpc>
              <a:spcAft>
                <a:spcPts val="600"/>
              </a:spcAft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malgré cela vous n’arrivez toujours pas à vous connecter, contactez le cabinet TH Conseil via ce formulaire :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forms.gle/w5MwzwaAqxbzUFoS6</a:t>
            </a:r>
            <a:endParaRPr lang="fr-FR" sz="750" dirty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38" y="1463361"/>
            <a:ext cx="2263152" cy="11193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72432" y="2710549"/>
            <a:ext cx="223138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35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74C469-6A30-4200-A19A-AA6E68A6CAFD}"/>
              </a:ext>
            </a:extLst>
          </p:cNvPr>
          <p:cNvSpPr/>
          <p:nvPr/>
        </p:nvSpPr>
        <p:spPr>
          <a:xfrm>
            <a:off x="154020" y="3573460"/>
            <a:ext cx="4947869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fr-FR" sz="975" b="1" dirty="0">
              <a:solidFill>
                <a:srgbClr val="4E4541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337002" y="4395471"/>
            <a:ext cx="7776596" cy="140096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fr-FR" sz="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fr-FR" sz="1400" b="1" i="1" dirty="0" smtClean="0">
                <a:solidFill>
                  <a:srgbClr val="7FA4C6"/>
                </a:solidFill>
              </a:rPr>
              <a:t>Quand </a:t>
            </a:r>
            <a:r>
              <a:rPr lang="fr-FR" sz="1400" b="1" i="1" dirty="0">
                <a:solidFill>
                  <a:srgbClr val="7FA4C6"/>
                </a:solidFill>
              </a:rPr>
              <a:t>?</a:t>
            </a:r>
          </a:p>
          <a:p>
            <a:pPr marL="171450" indent="-171450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Ouvertures de la période de formation en 2021:</a:t>
            </a:r>
          </a:p>
          <a:p>
            <a:pPr marL="128588" indent="-128588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la Session 1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 mai ( inscriptions closes)</a:t>
            </a:r>
          </a:p>
          <a:p>
            <a:pPr marL="128588" indent="-128588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la Session 2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21 juin ( </a:t>
            </a:r>
            <a:r>
              <a:rPr lang="fr-FR" sz="12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inscriptions à partir du 1</a:t>
            </a:r>
            <a:r>
              <a:rPr lang="fr-FR" sz="1200" b="1" u="sng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2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juin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 plus tard le 15 juin )</a:t>
            </a:r>
          </a:p>
          <a:p>
            <a:pPr marL="128588" indent="-128588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la Session 3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 septembre (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inscriptions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partir du 1</a:t>
            </a:r>
            <a:r>
              <a:rPr lang="fr-FR" sz="1200" baseline="300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septembre, au </a:t>
            </a: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tard le 15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septembre 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145723" y="4488680"/>
            <a:ext cx="4968794" cy="68396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fr-FR" sz="825" dirty="0">
              <a:solidFill>
                <a:srgbClr val="4E4541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172998" y="5530243"/>
            <a:ext cx="4974531" cy="2493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fr-FR" sz="900" dirty="0">
              <a:solidFill>
                <a:srgbClr val="4E4541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202453" y="5555078"/>
            <a:ext cx="4974531" cy="2493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900" dirty="0">
              <a:solidFill>
                <a:srgbClr val="4E4541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1022618" y="5789953"/>
            <a:ext cx="5899618" cy="23029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900" dirty="0">
              <a:solidFill>
                <a:srgbClr val="4E4541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FC9BFB8-5A37-4EE6-9F9F-1744DF029CD1}"/>
              </a:ext>
            </a:extLst>
          </p:cNvPr>
          <p:cNvSpPr txBox="1"/>
          <p:nvPr/>
        </p:nvSpPr>
        <p:spPr>
          <a:xfrm>
            <a:off x="316113" y="5911793"/>
            <a:ext cx="54051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fr-FR" sz="1400" b="1" i="1" dirty="0">
                <a:solidFill>
                  <a:srgbClr val="7FA4C6"/>
                </a:solidFill>
              </a:rPr>
              <a:t>Quel suivi ?</a:t>
            </a:r>
          </a:p>
          <a:p>
            <a:pPr marL="214313" indent="-214313" algn="just" defTabSz="68580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69605D">
                    <a:lumMod val="75000"/>
                  </a:srgbClr>
                </a:solidFill>
                <a:latin typeface="Calibri"/>
              </a:rPr>
              <a:t>Reporting </a:t>
            </a:r>
            <a:r>
              <a:rPr lang="fr-FR" sz="12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assuré par TH Conseil à la demande des responsables RH </a:t>
            </a:r>
            <a:endParaRPr lang="fr-FR" sz="1200" b="1" dirty="0">
              <a:solidFill>
                <a:srgbClr val="69605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586" y="4592928"/>
            <a:ext cx="1996523" cy="19742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88E6989-3C3C-4711-BA23-1A0F8D9BCDFA}"/>
              </a:ext>
            </a:extLst>
          </p:cNvPr>
          <p:cNvSpPr/>
          <p:nvPr/>
        </p:nvSpPr>
        <p:spPr>
          <a:xfrm>
            <a:off x="113089" y="1173125"/>
            <a:ext cx="8224665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685800">
              <a:buFont typeface="Wingdings" panose="05000000000000000000" pitchFamily="2" charset="2"/>
              <a:buChar char="§"/>
            </a:pPr>
            <a:r>
              <a:rPr lang="fr-FR" sz="11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N’oubliez pas d’identifier </a:t>
            </a:r>
            <a:r>
              <a:rPr lang="fr-FR" sz="1100" b="1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 les </a:t>
            </a:r>
            <a:r>
              <a:rPr lang="fr-FR" sz="11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managers, RH,  </a:t>
            </a:r>
            <a:r>
              <a:rPr lang="fr-FR" sz="1100" b="1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référents </a:t>
            </a:r>
            <a:r>
              <a:rPr lang="fr-FR" sz="11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handicap, représentants du personnel </a:t>
            </a:r>
            <a:r>
              <a:rPr lang="fr-FR" sz="1100" b="1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concernés par le dispositif.</a:t>
            </a:r>
          </a:p>
          <a:p>
            <a:pPr marL="214313" indent="-214313" algn="just" defTabSz="6858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siège inscrit directement les Directeur.trice.s d’établissement salariés du GIE Elsan Etablissement.</a:t>
            </a:r>
          </a:p>
          <a:p>
            <a:pPr algn="just" defTabSz="685800"/>
            <a:r>
              <a:rPr lang="fr-FR" sz="12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=&gt; Renseignement du tableau d’inscription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ci-après</a:t>
            </a:r>
          </a:p>
          <a:p>
            <a:pPr algn="just" defTabSz="685800"/>
            <a:endParaRPr lang="fr-FR" sz="1200" dirty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 defTabSz="68580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 de  transmettre vos inscriptions à  :</a:t>
            </a:r>
          </a:p>
          <a:p>
            <a:pPr marL="171450" indent="-171450" algn="just" defTabSz="685800"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Sandrine Mathis :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mathis@elsan.care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fr-FR" sz="1200" b="1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Pierre-Emmanuel Cosson : </a:t>
            </a:r>
            <a:r>
              <a:rPr lang="fr-FR" sz="1200" dirty="0" smtClean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cosson@elsan.care</a:t>
            </a:r>
            <a:endParaRPr lang="fr-FR" sz="1200" dirty="0">
              <a:solidFill>
                <a:srgbClr val="4E454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0319" y="1639412"/>
            <a:ext cx="2517866" cy="432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18966" y="284824"/>
            <a:ext cx="13035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>
                <a:solidFill>
                  <a:srgbClr val="7FA4C6"/>
                </a:solidFill>
              </a:rPr>
              <a:t>Pour mémoire</a:t>
            </a:r>
          </a:p>
        </p:txBody>
      </p:sp>
    </p:spTree>
    <p:extLst>
      <p:ext uri="{BB962C8B-B14F-4D97-AF65-F5344CB8AC3E}">
        <p14:creationId xmlns:p14="http://schemas.microsoft.com/office/powerpoint/2010/main" val="163170858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9E007F-42A6-4B89-BED1-CC9429DF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15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0FE93C-89F1-41D9-8810-A2413DA22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Pour mémoire</a:t>
            </a: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81E0996-9FE5-4288-B394-9E530362BD8A}"/>
              </a:ext>
            </a:extLst>
          </p:cNvPr>
          <p:cNvSpPr txBox="1">
            <a:spLocks/>
          </p:cNvSpPr>
          <p:nvPr/>
        </p:nvSpPr>
        <p:spPr>
          <a:xfrm>
            <a:off x="292695" y="1046745"/>
            <a:ext cx="2932286" cy="2904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fr-FR" sz="1200" b="1" i="1" dirty="0">
                <a:solidFill>
                  <a:srgbClr val="7FA4C6"/>
                </a:solidFill>
                <a:latin typeface="Calibri"/>
              </a:rPr>
              <a:t>Volet 2 : </a:t>
            </a:r>
            <a:r>
              <a:rPr lang="fr-FR" sz="1200" b="1" i="1" dirty="0" smtClean="0">
                <a:solidFill>
                  <a:srgbClr val="7FA4C6"/>
                </a:solidFill>
                <a:latin typeface="Calibri"/>
              </a:rPr>
              <a:t>L</a:t>
            </a:r>
            <a:r>
              <a:rPr lang="fr-FR" sz="1200" dirty="0"/>
              <a:t> </a:t>
            </a:r>
            <a:r>
              <a:rPr lang="fr-FR" sz="1200" b="1" i="1" dirty="0">
                <a:solidFill>
                  <a:srgbClr val="7FA4C6"/>
                </a:solidFill>
                <a:latin typeface="Calibri"/>
              </a:rPr>
              <a:t>Déclarer la DOETH avec la </a:t>
            </a:r>
            <a:r>
              <a:rPr lang="fr-FR" sz="1200" b="1" i="1" dirty="0" smtClean="0">
                <a:solidFill>
                  <a:srgbClr val="7FA4C6"/>
                </a:solidFill>
                <a:latin typeface="Calibri"/>
              </a:rPr>
              <a:t>DSN, </a:t>
            </a:r>
            <a:endParaRPr lang="fr-FR" sz="1200" b="1" i="1" dirty="0">
              <a:solidFill>
                <a:srgbClr val="7FA4C6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74C469-6A30-4200-A19A-AA6E68A6CAFD}"/>
              </a:ext>
            </a:extLst>
          </p:cNvPr>
          <p:cNvSpPr/>
          <p:nvPr/>
        </p:nvSpPr>
        <p:spPr>
          <a:xfrm>
            <a:off x="207563" y="1409670"/>
            <a:ext cx="4947869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Comment réaliser l’inscription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584DB4-C83F-4BC3-9B8E-A14A21D2B746}"/>
              </a:ext>
            </a:extLst>
          </p:cNvPr>
          <p:cNvSpPr txBox="1"/>
          <p:nvPr/>
        </p:nvSpPr>
        <p:spPr>
          <a:xfrm>
            <a:off x="278513" y="1789743"/>
            <a:ext cx="4276361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685800"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Sur le </a:t>
            </a:r>
            <a:r>
              <a:rPr lang="fr-FR" sz="1100" b="1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portail de l’Université Elsan </a:t>
            </a:r>
            <a:r>
              <a:rPr lang="fr-FR" sz="1100" dirty="0">
                <a:solidFill>
                  <a:srgbClr val="69605D">
                    <a:lumMod val="75000"/>
                  </a:srgbClr>
                </a:solidFill>
                <a:latin typeface="Calibri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www.universite-elsan.com</a:t>
            </a:r>
            <a:r>
              <a:rPr lang="fr-FR" sz="11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, à l’aide des identifiants de son établissement.</a:t>
            </a:r>
          </a:p>
          <a:p>
            <a:pPr algn="just" defTabSz="685800">
              <a:spcBef>
                <a:spcPts val="450"/>
              </a:spcBef>
            </a:pPr>
            <a:r>
              <a:rPr lang="fr-FR" sz="11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       Le </a:t>
            </a:r>
            <a:r>
              <a:rPr lang="fr-FR" sz="1100" b="1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mail professionnel du participant est obligatoire </a:t>
            </a:r>
            <a:r>
              <a:rPr lang="fr-FR" sz="11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pour valider l’inscription.</a:t>
            </a:r>
            <a:endParaRPr lang="fr-FR" sz="1100" dirty="0">
              <a:solidFill>
                <a:srgbClr val="4E4541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179659" y="3689799"/>
            <a:ext cx="4947871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Quand ?</a:t>
            </a:r>
          </a:p>
        </p:txBody>
      </p:sp>
      <p:pic>
        <p:nvPicPr>
          <p:cNvPr id="18" name="Image 17" descr="Une image contenant portable, ordinateur, assis, noir&#10;&#10;Description générée automatiquement">
            <a:extLst>
              <a:ext uri="{FF2B5EF4-FFF2-40B4-BE49-F238E27FC236}">
                <a16:creationId xmlns:a16="http://schemas.microsoft.com/office/drawing/2014/main" id="{8534C0D7-22EB-44C1-9BED-BB033EC957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8" y="2144352"/>
            <a:ext cx="241774" cy="241774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184BDE7-DD05-4A96-8FDF-C62393935324}"/>
              </a:ext>
            </a:extLst>
          </p:cNvPr>
          <p:cNvCxnSpPr>
            <a:cxnSpLocks/>
          </p:cNvCxnSpPr>
          <p:nvPr/>
        </p:nvCxnSpPr>
        <p:spPr>
          <a:xfrm flipV="1">
            <a:off x="254245" y="1708937"/>
            <a:ext cx="4224707" cy="142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D7C3EA8-1847-4ACB-B750-BD6969245920}"/>
              </a:ext>
            </a:extLst>
          </p:cNvPr>
          <p:cNvSpPr/>
          <p:nvPr/>
        </p:nvSpPr>
        <p:spPr>
          <a:xfrm>
            <a:off x="202190" y="4534097"/>
            <a:ext cx="4947871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Quel coût ?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9E7DE22-881E-4472-930F-3ACAE5B136E2}"/>
              </a:ext>
            </a:extLst>
          </p:cNvPr>
          <p:cNvCxnSpPr>
            <a:cxnSpLocks/>
          </p:cNvCxnSpPr>
          <p:nvPr/>
        </p:nvCxnSpPr>
        <p:spPr>
          <a:xfrm flipV="1">
            <a:off x="273910" y="3929710"/>
            <a:ext cx="4221579" cy="4286"/>
          </a:xfrm>
          <a:prstGeom prst="line">
            <a:avLst/>
          </a:prstGeom>
          <a:ln w="19050">
            <a:solidFill>
              <a:srgbClr val="F6AB3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06E7E4B-E188-4292-A23F-6B969186C3DC}"/>
              </a:ext>
            </a:extLst>
          </p:cNvPr>
          <p:cNvCxnSpPr>
            <a:cxnSpLocks/>
          </p:cNvCxnSpPr>
          <p:nvPr/>
        </p:nvCxnSpPr>
        <p:spPr>
          <a:xfrm>
            <a:off x="245859" y="4748797"/>
            <a:ext cx="4186243" cy="0"/>
          </a:xfrm>
          <a:prstGeom prst="line">
            <a:avLst/>
          </a:prstGeom>
          <a:ln w="19050">
            <a:solidFill>
              <a:srgbClr val="F057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FC9BFB8-5A37-4EE6-9F9F-1744DF029CD1}"/>
              </a:ext>
            </a:extLst>
          </p:cNvPr>
          <p:cNvSpPr txBox="1"/>
          <p:nvPr/>
        </p:nvSpPr>
        <p:spPr>
          <a:xfrm>
            <a:off x="207562" y="4745842"/>
            <a:ext cx="422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6858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Aucun.  Cette formation est </a:t>
            </a:r>
            <a:r>
              <a:rPr lang="fr-FR" sz="1200" b="1" u="sng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gratuite</a:t>
            </a:r>
            <a:r>
              <a:rPr lang="fr-FR" sz="825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. </a:t>
            </a:r>
            <a:endParaRPr lang="fr-FR" sz="825" b="1" dirty="0">
              <a:solidFill>
                <a:srgbClr val="69605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24" name="Image 23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10" y="1584065"/>
            <a:ext cx="4163714" cy="4065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184" y="4116522"/>
            <a:ext cx="4448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400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Sessions </a:t>
            </a:r>
            <a:r>
              <a:rPr lang="fr-FR" sz="1400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restante </a:t>
            </a:r>
            <a:r>
              <a:rPr lang="fr-FR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r-FR" sz="1400" b="1" dirty="0" smtClean="0">
                <a:solidFill>
                  <a:srgbClr val="F9B00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 </a:t>
            </a:r>
            <a:r>
              <a:rPr lang="fr-FR" sz="1400" b="1" dirty="0">
                <a:solidFill>
                  <a:srgbClr val="F9B00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mardi 04/05/21 de 10h30 à 12h00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207" y="2859835"/>
            <a:ext cx="4572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Les  </a:t>
            </a:r>
            <a:r>
              <a:rPr lang="fr-FR" sz="11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acteurs de la DOETH/DSN</a:t>
            </a:r>
            <a:r>
              <a:rPr lang="fr-FR" sz="11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 (</a:t>
            </a:r>
            <a:r>
              <a:rPr lang="fr-FR" sz="1100" dirty="0">
                <a:solidFill>
                  <a:srgbClr val="4E454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Référents Handicap, équipes Paye, Compta et RH …. ) </a:t>
            </a:r>
            <a:r>
              <a:rPr lang="fr-FR" sz="11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réalisent les inscriptions directement. </a:t>
            </a:r>
            <a:endParaRPr lang="fr-FR" sz="1100" dirty="0">
              <a:solidFill>
                <a:srgbClr val="4E4541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74C469-6A30-4200-A19A-AA6E68A6CAFD}"/>
              </a:ext>
            </a:extLst>
          </p:cNvPr>
          <p:cNvSpPr/>
          <p:nvPr/>
        </p:nvSpPr>
        <p:spPr>
          <a:xfrm>
            <a:off x="195883" y="2607049"/>
            <a:ext cx="4947869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Pour quel public ?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184BDE7-DD05-4A96-8FDF-C62393935324}"/>
              </a:ext>
            </a:extLst>
          </p:cNvPr>
          <p:cNvCxnSpPr>
            <a:cxnSpLocks/>
          </p:cNvCxnSpPr>
          <p:nvPr/>
        </p:nvCxnSpPr>
        <p:spPr>
          <a:xfrm flipV="1">
            <a:off x="219519" y="3417498"/>
            <a:ext cx="4224707" cy="14218"/>
          </a:xfrm>
          <a:prstGeom prst="line">
            <a:avLst/>
          </a:prstGeom>
          <a:ln w="19050">
            <a:solidFill>
              <a:srgbClr val="53C7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186050" y="5031396"/>
            <a:ext cx="4947871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Quel Suivi ?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9E7DE22-881E-4472-930F-3ACAE5B136E2}"/>
              </a:ext>
            </a:extLst>
          </p:cNvPr>
          <p:cNvCxnSpPr>
            <a:cxnSpLocks/>
          </p:cNvCxnSpPr>
          <p:nvPr/>
        </p:nvCxnSpPr>
        <p:spPr>
          <a:xfrm>
            <a:off x="176216" y="5246583"/>
            <a:ext cx="4279943" cy="15986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162861" y="3237764"/>
            <a:ext cx="4947871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Quel formateur ?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06E7E4B-E188-4292-A23F-6B969186C3DC}"/>
              </a:ext>
            </a:extLst>
          </p:cNvPr>
          <p:cNvCxnSpPr>
            <a:cxnSpLocks/>
          </p:cNvCxnSpPr>
          <p:nvPr/>
        </p:nvCxnSpPr>
        <p:spPr>
          <a:xfrm>
            <a:off x="249017" y="2841415"/>
            <a:ext cx="415760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207561" y="3476006"/>
            <a:ext cx="4947871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050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TH Conseil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217394" y="5276062"/>
            <a:ext cx="4947871" cy="2065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Via </a:t>
            </a:r>
            <a:r>
              <a:rPr lang="fr-FR" sz="1200" b="1" u="sng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l’Université </a:t>
            </a:r>
            <a:r>
              <a:rPr lang="fr-FR" sz="1200" b="1" u="sng" dirty="0" smtClean="0">
                <a:solidFill>
                  <a:srgbClr val="4E4541">
                    <a:lumMod val="75000"/>
                  </a:srgbClr>
                </a:solidFill>
                <a:latin typeface="Calibri"/>
              </a:rPr>
              <a:t>Elsan (Contact : Delphine LETELU / </a:t>
            </a:r>
            <a:r>
              <a:rPr lang="fr-FR" sz="1200" b="1" u="sng" dirty="0" err="1" smtClean="0">
                <a:solidFill>
                  <a:srgbClr val="4E4541">
                    <a:lumMod val="75000"/>
                  </a:srgbClr>
                </a:solidFill>
                <a:latin typeface="Calibri"/>
              </a:rPr>
              <a:t>letelu@elsan.care</a:t>
            </a:r>
            <a:r>
              <a:rPr lang="fr-FR" sz="1200" b="1" u="sng" dirty="0" smtClean="0">
                <a:solidFill>
                  <a:srgbClr val="4E4541">
                    <a:lumMod val="75000"/>
                  </a:srgbClr>
                </a:solidFill>
                <a:latin typeface="Calibri"/>
              </a:rPr>
              <a:t>)</a:t>
            </a:r>
            <a:endParaRPr lang="fr-FR" sz="1200" b="1" u="sng" dirty="0">
              <a:solidFill>
                <a:srgbClr val="4E4541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50101" y="5688316"/>
            <a:ext cx="5791200" cy="601354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srgbClr val="4E4541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255639" y="5535972"/>
            <a:ext cx="5688277" cy="83235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200" dirty="0">
                <a:solidFill>
                  <a:srgbClr val="F9B004"/>
                </a:solidFill>
                <a:latin typeface="Calibri"/>
              </a:rPr>
              <a:t>Les supports de formation et la vidéo du webinaire de formation seront mis à disposition en ligne </a:t>
            </a:r>
            <a:r>
              <a:rPr lang="fr-FR" sz="1200" dirty="0" smtClean="0">
                <a:solidFill>
                  <a:srgbClr val="F9B004"/>
                </a:solidFill>
                <a:latin typeface="Calibri"/>
              </a:rPr>
              <a:t> sur </a:t>
            </a:r>
            <a:r>
              <a:rPr lang="fr-FR" sz="1200" dirty="0">
                <a:solidFill>
                  <a:srgbClr val="F9B004"/>
                </a:solidFill>
                <a:latin typeface="Calibri"/>
              </a:rPr>
              <a:t>le site de l’Université Elsan puis sur Synapse pour une lecture en replay.</a:t>
            </a:r>
          </a:p>
        </p:txBody>
      </p:sp>
    </p:spTree>
    <p:extLst>
      <p:ext uri="{BB962C8B-B14F-4D97-AF65-F5344CB8AC3E}">
        <p14:creationId xmlns:p14="http://schemas.microsoft.com/office/powerpoint/2010/main" val="153726250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16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80B47B02-84E2-43F4-BFF0-C81D839F4C39}"/>
              </a:ext>
            </a:extLst>
          </p:cNvPr>
          <p:cNvSpPr txBox="1">
            <a:spLocks/>
          </p:cNvSpPr>
          <p:nvPr/>
        </p:nvSpPr>
        <p:spPr>
          <a:xfrm>
            <a:off x="794905" y="1048923"/>
            <a:ext cx="7456160" cy="3382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rgbClr val="7FA4C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fr-FR" sz="1500" dirty="0">
                <a:latin typeface="Calibri"/>
              </a:rPr>
              <a:t>Quelles modalités d’inscription ?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86247BB-205E-4FFC-82B5-8A7BFED1C3AD}"/>
              </a:ext>
            </a:extLst>
          </p:cNvPr>
          <p:cNvSpPr txBox="1">
            <a:spLocks/>
          </p:cNvSpPr>
          <p:nvPr/>
        </p:nvSpPr>
        <p:spPr>
          <a:xfrm>
            <a:off x="131777" y="1484408"/>
            <a:ext cx="822960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fr-FR" sz="1650" b="1" i="1" dirty="0">
              <a:solidFill>
                <a:srgbClr val="4E4541"/>
              </a:solidFill>
              <a:latin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C9BFB8-5A37-4EE6-9F9F-1744DF029CD1}"/>
              </a:ext>
            </a:extLst>
          </p:cNvPr>
          <p:cNvSpPr txBox="1"/>
          <p:nvPr/>
        </p:nvSpPr>
        <p:spPr>
          <a:xfrm>
            <a:off x="298278" y="1448324"/>
            <a:ext cx="466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fr-FR" sz="1200" b="1" i="1" dirty="0">
                <a:solidFill>
                  <a:srgbClr val="7FA4C6"/>
                </a:solidFill>
                <a:latin typeface="Calibri"/>
              </a:rPr>
              <a:t>Volet 3 : MOOC à venir*… 2</a:t>
            </a:r>
            <a:r>
              <a:rPr lang="fr-FR" sz="1200" b="1" i="1" baseline="30000" dirty="0">
                <a:solidFill>
                  <a:srgbClr val="7FA4C6"/>
                </a:solidFill>
                <a:latin typeface="Calibri"/>
              </a:rPr>
              <a:t>ème</a:t>
            </a:r>
            <a:r>
              <a:rPr lang="fr-FR" sz="1200" b="1" i="1" dirty="0">
                <a:solidFill>
                  <a:srgbClr val="7FA4C6"/>
                </a:solidFill>
                <a:latin typeface="Calibri"/>
              </a:rPr>
              <a:t> semestre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03D11-4C00-443F-A5EE-4B11A070FA5A}"/>
              </a:ext>
            </a:extLst>
          </p:cNvPr>
          <p:cNvSpPr/>
          <p:nvPr/>
        </p:nvSpPr>
        <p:spPr>
          <a:xfrm>
            <a:off x="958552" y="3236654"/>
            <a:ext cx="7292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2400" b="1" i="1" dirty="0">
                <a:solidFill>
                  <a:srgbClr val="FFC000"/>
                </a:solidFill>
                <a:latin typeface="Calibri"/>
              </a:rPr>
              <a:t>                             </a:t>
            </a:r>
            <a:endParaRPr lang="fr-FR" sz="2400" b="1" i="1" dirty="0">
              <a:solidFill>
                <a:srgbClr val="4E4541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54" y="3874205"/>
            <a:ext cx="302063" cy="2886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298278" y="3968260"/>
            <a:ext cx="4947871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125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Quand 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9E7DE22-881E-4472-930F-3ACAE5B136E2}"/>
              </a:ext>
            </a:extLst>
          </p:cNvPr>
          <p:cNvCxnSpPr>
            <a:cxnSpLocks/>
          </p:cNvCxnSpPr>
          <p:nvPr/>
        </p:nvCxnSpPr>
        <p:spPr>
          <a:xfrm flipV="1">
            <a:off x="369792" y="4199675"/>
            <a:ext cx="4421110" cy="1625"/>
          </a:xfrm>
          <a:prstGeom prst="line">
            <a:avLst/>
          </a:prstGeom>
          <a:ln w="19050">
            <a:solidFill>
              <a:srgbClr val="F6AB3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CFC9BFB8-5A37-4EE6-9F9F-1744DF029CD1}"/>
              </a:ext>
            </a:extLst>
          </p:cNvPr>
          <p:cNvSpPr txBox="1"/>
          <p:nvPr/>
        </p:nvSpPr>
        <p:spPr>
          <a:xfrm>
            <a:off x="298278" y="4223446"/>
            <a:ext cx="422453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algn="just" defTabSz="685800">
              <a:buFont typeface="Wingdings" panose="05000000000000000000" pitchFamily="2" charset="2"/>
              <a:buChar char="§"/>
            </a:pPr>
            <a:r>
              <a:rPr lang="fr-FR" sz="825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4</a:t>
            </a:r>
            <a:r>
              <a:rPr lang="fr-FR" sz="825" baseline="300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ème</a:t>
            </a:r>
            <a:r>
              <a:rPr lang="fr-FR" sz="825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 trimestre 2021 – dates à venir </a:t>
            </a:r>
            <a:endParaRPr lang="fr-FR" sz="825" b="1" dirty="0">
              <a:solidFill>
                <a:srgbClr val="69605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267602" y="3012235"/>
            <a:ext cx="4947871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125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Quel contenu ?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184BDE7-DD05-4A96-8FDF-C62393935324}"/>
              </a:ext>
            </a:extLst>
          </p:cNvPr>
          <p:cNvCxnSpPr>
            <a:cxnSpLocks/>
          </p:cNvCxnSpPr>
          <p:nvPr/>
        </p:nvCxnSpPr>
        <p:spPr>
          <a:xfrm>
            <a:off x="310094" y="3233279"/>
            <a:ext cx="4447770" cy="9432"/>
          </a:xfrm>
          <a:prstGeom prst="line">
            <a:avLst/>
          </a:prstGeom>
          <a:ln w="19050">
            <a:solidFill>
              <a:srgbClr val="53C7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311609" y="3245596"/>
            <a:ext cx="4974531" cy="2493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900" dirty="0">
              <a:solidFill>
                <a:srgbClr val="4E4541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213414" y="2483493"/>
            <a:ext cx="4947871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125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Pour quel public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316249" y="4473889"/>
            <a:ext cx="4947871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Quel coût ?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06E7E4B-E188-4292-A23F-6B969186C3DC}"/>
              </a:ext>
            </a:extLst>
          </p:cNvPr>
          <p:cNvCxnSpPr>
            <a:cxnSpLocks/>
          </p:cNvCxnSpPr>
          <p:nvPr/>
        </p:nvCxnSpPr>
        <p:spPr>
          <a:xfrm flipV="1">
            <a:off x="348318" y="4695769"/>
            <a:ext cx="4421110" cy="23630"/>
          </a:xfrm>
          <a:prstGeom prst="line">
            <a:avLst/>
          </a:prstGeom>
          <a:ln w="19050">
            <a:solidFill>
              <a:srgbClr val="F057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06E7E4B-E188-4292-A23F-6B969186C3DC}"/>
              </a:ext>
            </a:extLst>
          </p:cNvPr>
          <p:cNvCxnSpPr>
            <a:cxnSpLocks/>
          </p:cNvCxnSpPr>
          <p:nvPr/>
        </p:nvCxnSpPr>
        <p:spPr>
          <a:xfrm flipV="1">
            <a:off x="267602" y="2665481"/>
            <a:ext cx="4478446" cy="286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267602" y="2693162"/>
            <a:ext cx="4947871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825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Les référents Handicap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348319" y="4999954"/>
            <a:ext cx="4947871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0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Quel suivi ?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9E7DE22-881E-4472-930F-3ACAE5B136E2}"/>
              </a:ext>
            </a:extLst>
          </p:cNvPr>
          <p:cNvCxnSpPr>
            <a:cxnSpLocks/>
          </p:cNvCxnSpPr>
          <p:nvPr/>
        </p:nvCxnSpPr>
        <p:spPr>
          <a:xfrm flipV="1">
            <a:off x="361077" y="5174048"/>
            <a:ext cx="4421110" cy="1908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348319" y="5249983"/>
            <a:ext cx="4947871" cy="24112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buFont typeface="Wingdings" panose="05000000000000000000" pitchFamily="2" charset="2"/>
              <a:buChar char="§"/>
            </a:pPr>
            <a:endParaRPr lang="fr-FR" sz="900" dirty="0">
              <a:solidFill>
                <a:srgbClr val="4E4541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74C469-6A30-4200-A19A-AA6E68A6CAFD}"/>
              </a:ext>
            </a:extLst>
          </p:cNvPr>
          <p:cNvSpPr/>
          <p:nvPr/>
        </p:nvSpPr>
        <p:spPr>
          <a:xfrm>
            <a:off x="213414" y="1816378"/>
            <a:ext cx="4947869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125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Comment réaliser l’inscription ?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3184BDE7-DD05-4A96-8FDF-C62393935324}"/>
              </a:ext>
            </a:extLst>
          </p:cNvPr>
          <p:cNvCxnSpPr>
            <a:cxnSpLocks/>
          </p:cNvCxnSpPr>
          <p:nvPr/>
        </p:nvCxnSpPr>
        <p:spPr>
          <a:xfrm>
            <a:off x="267601" y="2030538"/>
            <a:ext cx="4514585" cy="54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CFC9BFB8-5A37-4EE6-9F9F-1744DF029CD1}"/>
              </a:ext>
            </a:extLst>
          </p:cNvPr>
          <p:cNvSpPr txBox="1"/>
          <p:nvPr/>
        </p:nvSpPr>
        <p:spPr>
          <a:xfrm>
            <a:off x="322853" y="4725487"/>
            <a:ext cx="422453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685800">
              <a:buFont typeface="Wingdings" panose="05000000000000000000" pitchFamily="2" charset="2"/>
              <a:buChar char="§"/>
            </a:pPr>
            <a:r>
              <a:rPr lang="fr-FR" sz="825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Aucun.  Cette formation est </a:t>
            </a:r>
            <a:r>
              <a:rPr lang="fr-FR" sz="825" b="1" u="sng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gratuite</a:t>
            </a:r>
            <a:r>
              <a:rPr lang="fr-FR" sz="825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. </a:t>
            </a:r>
            <a:endParaRPr lang="fr-FR" sz="825" b="1" dirty="0">
              <a:solidFill>
                <a:srgbClr val="69605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3EE72F-39D1-465C-A870-81C9F11C2F7C}"/>
              </a:ext>
            </a:extLst>
          </p:cNvPr>
          <p:cNvSpPr/>
          <p:nvPr/>
        </p:nvSpPr>
        <p:spPr>
          <a:xfrm>
            <a:off x="200731" y="2096353"/>
            <a:ext cx="4947871" cy="214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825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Modalités restant à préciser à compter de la mise à disposition du MOOC 2</a:t>
            </a:r>
            <a:r>
              <a:rPr lang="fr-FR" sz="825" baseline="30000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ème</a:t>
            </a:r>
            <a:r>
              <a:rPr lang="fr-FR" sz="825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 semestre 2021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825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MOOC en cours de finalisation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FC9BFB8-5A37-4EE6-9F9F-1744DF029CD1}"/>
              </a:ext>
            </a:extLst>
          </p:cNvPr>
          <p:cNvSpPr txBox="1"/>
          <p:nvPr/>
        </p:nvSpPr>
        <p:spPr>
          <a:xfrm>
            <a:off x="348319" y="5222795"/>
            <a:ext cx="422453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685800">
              <a:buFont typeface="Wingdings" panose="05000000000000000000" pitchFamily="2" charset="2"/>
              <a:buChar char="§"/>
            </a:pPr>
            <a:r>
              <a:rPr lang="fr-FR" sz="825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Reporting assuré par TH Conseil </a:t>
            </a:r>
            <a:endParaRPr lang="fr-FR" sz="825" b="1" dirty="0">
              <a:solidFill>
                <a:srgbClr val="69605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7602" y="3246793"/>
            <a:ext cx="443132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825" b="1" dirty="0">
                <a:solidFill>
                  <a:srgbClr val="4E4541"/>
                </a:solidFill>
                <a:latin typeface="Calibri"/>
              </a:rPr>
              <a:t>« Qu' est-ce qu’un référent Handicap » : </a:t>
            </a:r>
            <a:r>
              <a:rPr lang="fr-FR" sz="825" b="1" dirty="0">
                <a:solidFill>
                  <a:srgbClr val="FFFFFF"/>
                </a:solidFill>
                <a:latin typeface="Calibri"/>
              </a:rPr>
              <a:t> 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825" b="1" dirty="0">
                <a:solidFill>
                  <a:srgbClr val="FFFFFF"/>
                </a:solidFill>
                <a:latin typeface="Calibri"/>
              </a:rPr>
              <a:t>Q</a:t>
            </a:r>
            <a:r>
              <a:rPr lang="fr-FR" sz="825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 - Le Handicap : de quoi parle-t-on ?</a:t>
            </a:r>
          </a:p>
          <a:p>
            <a:pPr defTabSz="685800"/>
            <a:r>
              <a:rPr lang="fr-FR" sz="825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            - Comprendre les besoins spécifiques et mettre en œuvre une compen</a:t>
            </a:r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sation adaptée</a:t>
            </a:r>
          </a:p>
          <a:p>
            <a:pPr defTabSz="685800"/>
            <a:r>
              <a:rPr lang="fr-FR" sz="900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           - </a:t>
            </a:r>
            <a:r>
              <a:rPr lang="fr-FR" sz="825" dirty="0">
                <a:solidFill>
                  <a:srgbClr val="69605D">
                    <a:lumMod val="75000"/>
                  </a:srgbClr>
                </a:solidFill>
                <a:latin typeface="Calibri"/>
              </a:rPr>
              <a:t>De la prise en compte du Handicap à la prise en compte des singularités</a:t>
            </a:r>
          </a:p>
          <a:p>
            <a:pPr defTabSz="685800"/>
            <a:endParaRPr lang="fr-FR" sz="900" dirty="0">
              <a:solidFill>
                <a:srgbClr val="69605D">
                  <a:lumMod val="75000"/>
                </a:srgbClr>
              </a:solidFill>
              <a:latin typeface="Calibri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rgbClr val="FFFFFF"/>
                </a:solidFill>
                <a:latin typeface="Calibri"/>
              </a:rPr>
              <a:t>U’EST-CE QU’UN REFERENT HANDICAP ? »</a:t>
            </a:r>
          </a:p>
        </p:txBody>
      </p:sp>
      <p:pic>
        <p:nvPicPr>
          <p:cNvPr id="35" name="Image 3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52" y="2740524"/>
            <a:ext cx="3786667" cy="172522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09938" y="5675571"/>
            <a:ext cx="139974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fr-FR" sz="750" dirty="0">
                <a:solidFill>
                  <a:srgbClr val="4E4541"/>
                </a:solidFill>
                <a:latin typeface="Calibri"/>
              </a:rPr>
              <a:t>*Massive Open Online Courses</a:t>
            </a:r>
          </a:p>
        </p:txBody>
      </p:sp>
    </p:spTree>
    <p:extLst>
      <p:ext uri="{BB962C8B-B14F-4D97-AF65-F5344CB8AC3E}">
        <p14:creationId xmlns:p14="http://schemas.microsoft.com/office/powerpoint/2010/main" val="381851276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17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Des </a:t>
            </a:r>
            <a:r>
              <a:rPr lang="fr-FR" dirty="0"/>
              <a:t>questions ?</a:t>
            </a:r>
          </a:p>
          <a:p>
            <a:endParaRPr lang="fr-FR" dirty="0"/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7" y="2304649"/>
            <a:ext cx="3780000" cy="2474798"/>
          </a:xfrm>
        </p:spPr>
      </p:pic>
    </p:spTree>
    <p:extLst>
      <p:ext uri="{BB962C8B-B14F-4D97-AF65-F5344CB8AC3E}">
        <p14:creationId xmlns:p14="http://schemas.microsoft.com/office/powerpoint/2010/main" val="46201884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92227" y="4563602"/>
            <a:ext cx="390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b="1" dirty="0">
                <a:solidFill>
                  <a:srgbClr val="FFFFFF"/>
                </a:solidFill>
                <a:latin typeface="Calibri"/>
              </a:rPr>
              <a:t>HANGAGEZ-VOUS ! INSCRIVEZ-VOUS !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9FD5020-5F01-4FBE-92A7-2BC8F8FFF19E}"/>
              </a:ext>
            </a:extLst>
          </p:cNvPr>
          <p:cNvSpPr txBox="1">
            <a:spLocks/>
          </p:cNvSpPr>
          <p:nvPr/>
        </p:nvSpPr>
        <p:spPr>
          <a:xfrm>
            <a:off x="0" y="1797483"/>
            <a:ext cx="9144000" cy="4601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fr-FR" sz="1500" b="1" i="1" dirty="0">
                <a:solidFill>
                  <a:srgbClr val="FFFFFF"/>
                </a:solidFill>
                <a:latin typeface="Calibri"/>
              </a:rPr>
              <a:t>Un dispositif de formation proposé par la DRH et l’Université Elsan avec la collaboration du cabinet TH Conseil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74" y="2246227"/>
            <a:ext cx="2302716" cy="162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46780" y="4080068"/>
            <a:ext cx="357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2400" b="1" dirty="0">
                <a:solidFill>
                  <a:srgbClr val="FFFFFF"/>
                </a:solidFill>
                <a:latin typeface="Calibri"/>
              </a:rPr>
              <a:t>HANDIPRO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92227" y="4954803"/>
            <a:ext cx="390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b="1" dirty="0">
                <a:solidFill>
                  <a:srgbClr val="4E4541"/>
                </a:solidFill>
                <a:latin typeface="Calibri"/>
              </a:rPr>
              <a:t>MERCI POUR VOTRE IMPLICATION ! </a:t>
            </a:r>
          </a:p>
        </p:txBody>
      </p:sp>
    </p:spTree>
    <p:extLst>
      <p:ext uri="{BB962C8B-B14F-4D97-AF65-F5344CB8AC3E}">
        <p14:creationId xmlns:p14="http://schemas.microsoft.com/office/powerpoint/2010/main" val="146756500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2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769" y="2078851"/>
            <a:ext cx="8902337" cy="3054945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250" dirty="0"/>
              <a:t>Pourquoi ce parcours de formation ? </a:t>
            </a:r>
          </a:p>
          <a:p>
            <a:pPr marL="0" lvl="1" indent="0">
              <a:spcBef>
                <a:spcPts val="150"/>
              </a:spcBef>
              <a:buNone/>
            </a:pPr>
            <a:r>
              <a:rPr lang="fr-FR" sz="1800" dirty="0">
                <a:solidFill>
                  <a:srgbClr val="4E4541"/>
                </a:solidFill>
              </a:rPr>
              <a:t>		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Une volonté de professionnaliser les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acteurs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 la thématique du Handicap</a:t>
            </a:r>
          </a:p>
          <a:p>
            <a:pPr marL="0" lvl="1" indent="0">
              <a:spcBef>
                <a:spcPts val="150"/>
              </a:spcBef>
              <a:buNone/>
            </a:pP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250" dirty="0"/>
              <a:t>Quels contenus 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sz="1800" dirty="0">
                <a:solidFill>
                  <a:srgbClr val="FCC52D"/>
                </a:solidFill>
              </a:rPr>
              <a:t>3</a:t>
            </a:r>
            <a:r>
              <a:rPr lang="fr-F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volets de formation adaptés à des publics différents sous forme </a:t>
            </a:r>
            <a:endParaRPr lang="fr-FR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de</a:t>
            </a:r>
            <a:r>
              <a:rPr lang="fr-F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E-learning</a:t>
            </a:r>
            <a:r>
              <a:rPr lang="fr-FR" sz="1800" i="1" dirty="0">
                <a:solidFill>
                  <a:srgbClr val="FCC52D"/>
                </a:solidFill>
              </a:rPr>
              <a:t>,</a:t>
            </a:r>
            <a:r>
              <a:rPr lang="fr-F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Webinaires</a:t>
            </a:r>
            <a:r>
              <a:rPr lang="fr-FR" sz="1800" i="1" dirty="0">
                <a:solidFill>
                  <a:srgbClr val="FCC52D"/>
                </a:solidFill>
              </a:rPr>
              <a:t>,</a:t>
            </a:r>
            <a:r>
              <a:rPr lang="fr-F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Mooc 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3"/>
            </a:pPr>
            <a:r>
              <a:rPr lang="fr-FR" sz="2250" dirty="0"/>
              <a:t>Quelles modalités d’inscription et de suivi ?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Inscription</a:t>
            </a:r>
            <a:r>
              <a:rPr lang="fr-FR" sz="1800" i="1" dirty="0">
                <a:solidFill>
                  <a:srgbClr val="FCC52D"/>
                </a:solidFill>
              </a:rPr>
              <a:t>,</a:t>
            </a:r>
            <a:r>
              <a:rPr lang="fr-F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suivi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3">
              <a:buAutoNum type="arabicPeriod" startAt="4"/>
            </a:pP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3">
              <a:buAutoNum type="arabicPeriod" startAt="4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518AC9-B8CD-4747-BE79-777BC3226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1" y="2456521"/>
            <a:ext cx="345173" cy="3451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EEEEE4-576A-46C1-A992-4D48582FA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12" y="3393968"/>
            <a:ext cx="345173" cy="3451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CF3E8D-B6F7-4D56-A86B-338DC9A30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12" y="4676589"/>
            <a:ext cx="345173" cy="3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109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3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4467" y="1897695"/>
            <a:ext cx="8902337" cy="3300799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250" dirty="0"/>
              <a:t>Pourquoi ce parcours de formation ? </a:t>
            </a:r>
          </a:p>
          <a:p>
            <a:pPr marL="0" lvl="1" indent="0">
              <a:spcBef>
                <a:spcPts val="150"/>
              </a:spcBef>
              <a:buNone/>
            </a:pPr>
            <a:r>
              <a:rPr lang="fr-FR" sz="1800" dirty="0">
                <a:solidFill>
                  <a:srgbClr val="4E4541"/>
                </a:solidFill>
              </a:rPr>
              <a:t>		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Une volonté de professionnaliser les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acteurs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 la thématique du Handicap</a:t>
            </a:r>
          </a:p>
          <a:p>
            <a:pPr marL="0" lvl="1" indent="0">
              <a:spcBef>
                <a:spcPts val="150"/>
              </a:spcBef>
              <a:buNone/>
            </a:pP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2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Quels contenus?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sz="1800" dirty="0">
                <a:solidFill>
                  <a:srgbClr val="FCC52D"/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 volets de formation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adaptés à des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publics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différents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sous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forme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de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E-learning, Webinaires, Mooc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3"/>
            </a:pPr>
            <a:r>
              <a:rPr lang="fr-FR" sz="22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Quelles modalités d’inscription et de suivi ?</a:t>
            </a:r>
          </a:p>
          <a:p>
            <a:pPr marL="0" indent="0">
              <a:spcBef>
                <a:spcPts val="15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Inscription, suivi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3">
              <a:buAutoNum type="arabicPeriod" startAt="4"/>
            </a:pP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3">
              <a:buAutoNum type="arabicPeriod" startAt="4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518AC9-B8CD-4747-BE79-777BC3226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8" y="2283564"/>
            <a:ext cx="345173" cy="3451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EEEEE4-576A-46C1-A992-4D48582FA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8" y="3225961"/>
            <a:ext cx="345173" cy="3451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CF3E8D-B6F7-4D56-A86B-338DC9A30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8" y="4513531"/>
            <a:ext cx="345173" cy="3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5467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4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825288" y="1548466"/>
            <a:ext cx="5210105" cy="594659"/>
          </a:xfrm>
        </p:spPr>
        <p:txBody>
          <a:bodyPr>
            <a:noAutofit/>
          </a:bodyPr>
          <a:lstStyle/>
          <a:p>
            <a:pPr algn="ctr"/>
            <a:r>
              <a:rPr lang="fr-FR" sz="2100" dirty="0"/>
              <a:t> </a:t>
            </a:r>
            <a:r>
              <a:rPr lang="fr-FR" b="1" dirty="0">
                <a:solidFill>
                  <a:schemeClr val="tx2"/>
                </a:solidFill>
              </a:rPr>
              <a:t>Une </a:t>
            </a:r>
            <a:r>
              <a:rPr lang="fr-FR" b="1" dirty="0" smtClean="0">
                <a:solidFill>
                  <a:schemeClr val="tx2"/>
                </a:solidFill>
              </a:rPr>
              <a:t>démarche volontariste </a:t>
            </a:r>
            <a:r>
              <a:rPr lang="fr-FR" b="1" dirty="0">
                <a:solidFill>
                  <a:schemeClr val="tx2"/>
                </a:solidFill>
              </a:rPr>
              <a:t>qui s’inscrit dans les valeurs </a:t>
            </a:r>
            <a:r>
              <a:rPr lang="fr-FR" b="1" dirty="0" smtClean="0">
                <a:solidFill>
                  <a:schemeClr val="tx2"/>
                </a:solidFill>
              </a:rPr>
              <a:t>d’Elsan 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4CBC9ECD-07DB-DE49-A93B-74AD53FB316D}"/>
              </a:ext>
            </a:extLst>
          </p:cNvPr>
          <p:cNvSpPr/>
          <p:nvPr/>
        </p:nvSpPr>
        <p:spPr>
          <a:xfrm>
            <a:off x="3977934" y="3936542"/>
            <a:ext cx="2277624" cy="122065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2100" b="1" dirty="0">
                <a:solidFill>
                  <a:srgbClr val="FFFFFF"/>
                </a:solidFill>
                <a:latin typeface="Calibri"/>
              </a:rPr>
              <a:t>L’attention aux autres</a:t>
            </a: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4CBC9ECD-07DB-DE49-A93B-74AD53FB316D}"/>
              </a:ext>
            </a:extLst>
          </p:cNvPr>
          <p:cNvSpPr/>
          <p:nvPr/>
        </p:nvSpPr>
        <p:spPr>
          <a:xfrm>
            <a:off x="5344891" y="2294875"/>
            <a:ext cx="2251445" cy="12206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2100" b="1" dirty="0">
                <a:solidFill>
                  <a:srgbClr val="FFFFFF"/>
                </a:solidFill>
                <a:latin typeface="Calibri"/>
              </a:rPr>
              <a:t>Le rôle social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4CBC9ECD-07DB-DE49-A93B-74AD53FB316D}"/>
              </a:ext>
            </a:extLst>
          </p:cNvPr>
          <p:cNvSpPr/>
          <p:nvPr/>
        </p:nvSpPr>
        <p:spPr>
          <a:xfrm>
            <a:off x="6802471" y="3915054"/>
            <a:ext cx="2232923" cy="12247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2100" b="1" dirty="0">
                <a:solidFill>
                  <a:srgbClr val="FFFFFF"/>
                </a:solidFill>
                <a:latin typeface="Calibri"/>
              </a:rPr>
              <a:t>L’esprit d’équipe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7" r="23619"/>
          <a:stretch/>
        </p:blipFill>
        <p:spPr>
          <a:xfrm>
            <a:off x="595" y="857250"/>
            <a:ext cx="3707309" cy="5143500"/>
          </a:xfrm>
          <a:prstGeom prst="rect">
            <a:avLst/>
          </a:prstGeom>
        </p:spPr>
      </p:pic>
      <p:sp>
        <p:nvSpPr>
          <p:cNvPr id="8" name="Espace réservé du texte 2"/>
          <p:cNvSpPr txBox="1">
            <a:spLocks/>
          </p:cNvSpPr>
          <p:nvPr/>
        </p:nvSpPr>
        <p:spPr>
          <a:xfrm>
            <a:off x="6624228" y="1052737"/>
            <a:ext cx="1620180" cy="26564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rgbClr val="7FA4C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fr-FR" sz="1500" b="1" dirty="0">
              <a:latin typeface="Calibri"/>
            </a:endParaRP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49DB44BD-DCE1-4243-8D53-187326DCBC2F}"/>
              </a:ext>
            </a:extLst>
          </p:cNvPr>
          <p:cNvSpPr txBox="1">
            <a:spLocks/>
          </p:cNvSpPr>
          <p:nvPr/>
        </p:nvSpPr>
        <p:spPr>
          <a:xfrm>
            <a:off x="1600200" y="1052736"/>
            <a:ext cx="6644687" cy="27003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rgbClr val="7FA4C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fr-FR" sz="1500" dirty="0">
                <a:latin typeface="Calibri"/>
              </a:rPr>
              <a:t>Pourquoi cette formation ?</a:t>
            </a:r>
          </a:p>
        </p:txBody>
      </p:sp>
    </p:spTree>
    <p:extLst>
      <p:ext uri="{BB962C8B-B14F-4D97-AF65-F5344CB8AC3E}">
        <p14:creationId xmlns:p14="http://schemas.microsoft.com/office/powerpoint/2010/main" val="385416067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5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FA56DA-ED12-6142-B7A4-6C2B52F6C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97814" y="1052736"/>
            <a:ext cx="5346594" cy="270030"/>
          </a:xfrm>
        </p:spPr>
        <p:txBody>
          <a:bodyPr/>
          <a:lstStyle/>
          <a:p>
            <a:endParaRPr lang="fr-FR" b="1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98764" y="2252007"/>
            <a:ext cx="4097559" cy="218187"/>
          </a:xfrm>
        </p:spPr>
        <p:txBody>
          <a:bodyPr>
            <a:noAutofit/>
          </a:bodyPr>
          <a:lstStyle/>
          <a:p>
            <a:pPr>
              <a:buClr>
                <a:srgbClr val="F9B004"/>
              </a:buClr>
            </a:pPr>
            <a:r>
              <a:rPr lang="fr-FR" b="1" dirty="0"/>
              <a:t>Pour mémoire : Les axes du plan </a:t>
            </a:r>
            <a:r>
              <a:rPr lang="fr-FR" b="1" dirty="0" smtClean="0"/>
              <a:t>d’action</a:t>
            </a:r>
            <a:endParaRPr lang="fr-FR" b="1" dirty="0"/>
          </a:p>
        </p:txBody>
      </p:sp>
      <p:sp>
        <p:nvSpPr>
          <p:cNvPr id="6" name="TextBox 93">
            <a:extLst>
              <a:ext uri="{FF2B5EF4-FFF2-40B4-BE49-F238E27FC236}">
                <a16:creationId xmlns:a16="http://schemas.microsoft.com/office/drawing/2014/main" id="{162609CB-08F8-104F-AD87-CBC110D2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338" y="1696389"/>
            <a:ext cx="11505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lnSpc>
                <a:spcPct val="100000"/>
              </a:lnSpc>
              <a:spcBef>
                <a:spcPct val="0"/>
              </a:spcBef>
              <a:buNone/>
            </a:pPr>
            <a:endParaRPr lang="fr-FR" altLang="ru-RU" sz="105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93">
            <a:extLst>
              <a:ext uri="{FF2B5EF4-FFF2-40B4-BE49-F238E27FC236}">
                <a16:creationId xmlns:a16="http://schemas.microsoft.com/office/drawing/2014/main" id="{1FAD2D1F-54F4-9A41-8085-46812465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129" y="4567227"/>
            <a:ext cx="11505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lnSpc>
                <a:spcPct val="100000"/>
              </a:lnSpc>
              <a:spcBef>
                <a:spcPct val="0"/>
              </a:spcBef>
              <a:buNone/>
            </a:pPr>
            <a:endParaRPr lang="fr-FR" altLang="ru-RU" sz="1050">
              <a:solidFill>
                <a:prstClr val="black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A3473DF3-C9B7-844A-9A46-711097C23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45" y="994604"/>
            <a:ext cx="1911349" cy="438648"/>
          </a:xfrm>
          <a:prstGeom prst="rect">
            <a:avLst/>
          </a:prstGeom>
        </p:spPr>
      </p:pic>
      <p:pic>
        <p:nvPicPr>
          <p:cNvPr id="56" name="Image 5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3" y="2783187"/>
            <a:ext cx="5168753" cy="2428894"/>
          </a:xfrm>
          <a:prstGeom prst="rect">
            <a:avLst/>
          </a:prstGeom>
          <a:solidFill>
            <a:srgbClr val="F6AB37"/>
          </a:solidFill>
        </p:spPr>
      </p:pic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49DB44BD-DCE1-4243-8D53-187326DCB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99721" y="1048924"/>
            <a:ext cx="6644687" cy="270030"/>
          </a:xfrm>
        </p:spPr>
        <p:txBody>
          <a:bodyPr/>
          <a:lstStyle/>
          <a:p>
            <a:r>
              <a:rPr lang="fr-FR" dirty="0"/>
              <a:t>Pourquoi cette </a:t>
            </a:r>
            <a:r>
              <a:rPr lang="fr-FR" dirty="0" smtClean="0"/>
              <a:t>formation ?</a:t>
            </a:r>
            <a:endParaRPr lang="fr-FR" dirty="0"/>
          </a:p>
        </p:txBody>
      </p:sp>
      <p:sp>
        <p:nvSpPr>
          <p:cNvPr id="61" name="Rectangle à coins arrondis 60"/>
          <p:cNvSpPr/>
          <p:nvPr/>
        </p:nvSpPr>
        <p:spPr>
          <a:xfrm>
            <a:off x="5529777" y="2573328"/>
            <a:ext cx="3377046" cy="675115"/>
          </a:xfrm>
          <a:prstGeom prst="roundRect">
            <a:avLst/>
          </a:prstGeom>
          <a:solidFill>
            <a:srgbClr val="F6AB37"/>
          </a:solidFill>
          <a:ln>
            <a:solidFill>
              <a:srgbClr val="F6AB37"/>
            </a:solidFill>
          </a:ln>
          <a:effectLst>
            <a:outerShdw blurRad="50800" dist="38100" dir="18900000" algn="bl" rotWithShape="0">
              <a:srgbClr val="F6AB37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1350" b="1" dirty="0">
                <a:solidFill>
                  <a:srgbClr val="FFFFFF"/>
                </a:solidFill>
                <a:latin typeface="Calibri"/>
              </a:rPr>
              <a:t>VERS UNE SENSIBILISATION  ET UNE PROFESSIONNALISATION DES ACTEURS </a:t>
            </a:r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8F45BF0E-D292-434E-89CE-093C1EF6956B}"/>
              </a:ext>
            </a:extLst>
          </p:cNvPr>
          <p:cNvSpPr>
            <a:spLocks/>
          </p:cNvSpPr>
          <p:nvPr/>
        </p:nvSpPr>
        <p:spPr bwMode="auto">
          <a:xfrm rot="8960241">
            <a:off x="5629723" y="1855343"/>
            <a:ext cx="540000" cy="540000"/>
          </a:xfrm>
          <a:custGeom>
            <a:avLst/>
            <a:gdLst>
              <a:gd name="T0" fmla="*/ 1117856 w 497"/>
              <a:gd name="T1" fmla="*/ 2209942 h 672"/>
              <a:gd name="T2" fmla="*/ 1671494 w 497"/>
              <a:gd name="T3" fmla="*/ 1490918 h 672"/>
              <a:gd name="T4" fmla="*/ 1551598 w 497"/>
              <a:gd name="T5" fmla="*/ 592138 h 672"/>
              <a:gd name="T6" fmla="*/ 521901 w 497"/>
              <a:gd name="T7" fmla="*/ 0 h 672"/>
              <a:gd name="T8" fmla="*/ 521901 w 497"/>
              <a:gd name="T9" fmla="*/ 0 h 672"/>
              <a:gd name="T10" fmla="*/ 0 w 497"/>
              <a:gd name="T11" fmla="*/ 119837 h 672"/>
              <a:gd name="T12" fmla="*/ 398478 w 497"/>
              <a:gd name="T13" fmla="*/ 1822233 h 672"/>
              <a:gd name="T14" fmla="*/ 0 w 497"/>
              <a:gd name="T15" fmla="*/ 2248713 h 672"/>
              <a:gd name="T16" fmla="*/ 525427 w 497"/>
              <a:gd name="T17" fmla="*/ 2368550 h 672"/>
              <a:gd name="T18" fmla="*/ 1117856 w 497"/>
              <a:gd name="T19" fmla="*/ 2209942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7" h="672">
                <a:moveTo>
                  <a:pt x="317" y="627"/>
                </a:moveTo>
                <a:cubicBezTo>
                  <a:pt x="395" y="582"/>
                  <a:pt x="450" y="510"/>
                  <a:pt x="474" y="423"/>
                </a:cubicBezTo>
                <a:cubicBezTo>
                  <a:pt x="497" y="336"/>
                  <a:pt x="485" y="246"/>
                  <a:pt x="440" y="168"/>
                </a:cubicBezTo>
                <a:cubicBezTo>
                  <a:pt x="380" y="64"/>
                  <a:pt x="26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97" y="0"/>
                  <a:pt x="46" y="11"/>
                  <a:pt x="0" y="34"/>
                </a:cubicBezTo>
                <a:cubicBezTo>
                  <a:pt x="158" y="139"/>
                  <a:pt x="209" y="351"/>
                  <a:pt x="113" y="517"/>
                </a:cubicBezTo>
                <a:cubicBezTo>
                  <a:pt x="85" y="566"/>
                  <a:pt x="46" y="607"/>
                  <a:pt x="0" y="638"/>
                </a:cubicBezTo>
                <a:cubicBezTo>
                  <a:pt x="46" y="661"/>
                  <a:pt x="97" y="672"/>
                  <a:pt x="149" y="672"/>
                </a:cubicBezTo>
                <a:cubicBezTo>
                  <a:pt x="208" y="672"/>
                  <a:pt x="266" y="657"/>
                  <a:pt x="317" y="627"/>
                </a:cubicBezTo>
                <a:close/>
              </a:path>
            </a:pathLst>
          </a:custGeom>
          <a:solidFill>
            <a:srgbClr val="E63B2D"/>
          </a:solidFill>
          <a:ln>
            <a:noFill/>
          </a:ln>
          <a:extLst/>
        </p:spPr>
        <p:txBody>
          <a:bodyPr/>
          <a:lstStyle/>
          <a:p>
            <a:pPr defTabSz="685800"/>
            <a:endParaRPr lang="fr-FR" sz="1050" dirty="0">
              <a:solidFill>
                <a:srgbClr val="4E454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8D3116C-A143-7F4D-BF59-314A0C12E175}"/>
              </a:ext>
            </a:extLst>
          </p:cNvPr>
          <p:cNvGrpSpPr/>
          <p:nvPr/>
        </p:nvGrpSpPr>
        <p:grpSpPr>
          <a:xfrm>
            <a:off x="6077946" y="1714925"/>
            <a:ext cx="3463550" cy="515285"/>
            <a:chOff x="6562287" y="1410127"/>
            <a:chExt cx="3906214" cy="68248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E1BA5CB2-3DCD-7841-87E9-DC7FD7086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62287" y="1448264"/>
              <a:ext cx="537089" cy="572173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F895758B-1899-D243-9FCB-69339201C828}"/>
                </a:ext>
              </a:extLst>
            </p:cNvPr>
            <p:cNvGrpSpPr/>
            <p:nvPr/>
          </p:nvGrpSpPr>
          <p:grpSpPr>
            <a:xfrm>
              <a:off x="7221713" y="1410127"/>
              <a:ext cx="3246788" cy="682480"/>
              <a:chOff x="7221713" y="1403652"/>
              <a:chExt cx="3246788" cy="682480"/>
            </a:xfrm>
          </p:grpSpPr>
          <p:sp>
            <p:nvSpPr>
              <p:cNvPr id="23" name="Rectangle 14">
                <a:extLst>
                  <a:ext uri="{FF2B5EF4-FFF2-40B4-BE49-F238E27FC236}">
                    <a16:creationId xmlns:a16="http://schemas.microsoft.com/office/drawing/2014/main" id="{93EEF8A9-BE4E-F94B-A25F-20E0CFAA3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4137" y="1403652"/>
                <a:ext cx="583944" cy="30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defTabSz="685800"/>
                <a:r>
                  <a:rPr lang="fr-FR" altLang="en-US" sz="1500" b="1" dirty="0">
                    <a:solidFill>
                      <a:srgbClr val="E63B2D"/>
                    </a:solidFill>
                    <a:latin typeface="Century Gothic" panose="020B0502020202020204" pitchFamily="34" charset="0"/>
                  </a:rPr>
                  <a:t>Axe</a:t>
                </a:r>
                <a:r>
                  <a:rPr lang="fr-FR" altLang="en-US" sz="1350" b="1" dirty="0">
                    <a:solidFill>
                      <a:srgbClr val="E63B2D"/>
                    </a:solidFill>
                    <a:latin typeface="Century Gothic" panose="020B0502020202020204" pitchFamily="34" charset="0"/>
                  </a:rPr>
                  <a:t> 4</a:t>
                </a:r>
                <a:endParaRPr lang="fr-FR" altLang="en-US" sz="1350" dirty="0">
                  <a:solidFill>
                    <a:srgbClr val="E63B2D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TextBox 93">
                <a:extLst>
                  <a:ext uri="{FF2B5EF4-FFF2-40B4-BE49-F238E27FC236}">
                    <a16:creationId xmlns:a16="http://schemas.microsoft.com/office/drawing/2014/main" id="{185229BA-16F7-3446-A785-33D0DAC1E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1713" y="1658109"/>
                <a:ext cx="3246788" cy="428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fr-FR" altLang="ru-RU" sz="1500" b="1" dirty="0">
                    <a:solidFill>
                      <a:srgbClr val="4D4541"/>
                    </a:solidFill>
                    <a:latin typeface="Century Gothic" panose="020B0502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Formation</a:t>
                </a:r>
              </a:p>
            </p:txBody>
          </p:sp>
        </p:grpSp>
      </p:grpSp>
      <p:sp>
        <p:nvSpPr>
          <p:cNvPr id="26" name="Rectangle 35">
            <a:extLst>
              <a:ext uri="{FF2B5EF4-FFF2-40B4-BE49-F238E27FC236}">
                <a16:creationId xmlns:a16="http://schemas.microsoft.com/office/drawing/2014/main" id="{3EFD4285-4644-B74E-9CA1-F0AF8E8C7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216" y="1959717"/>
            <a:ext cx="361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r>
              <a:rPr lang="fr-FR" altLang="en-US" sz="2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4</a:t>
            </a:r>
            <a:endParaRPr lang="fr-FR" altLang="en-US" sz="2400" dirty="0">
              <a:solidFill>
                <a:srgbClr val="4E454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4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71" y="3745851"/>
            <a:ext cx="1294414" cy="9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èche courbée vers la gauche 37">
            <a:extLst>
              <a:ext uri="{FF2B5EF4-FFF2-40B4-BE49-F238E27FC236}">
                <a16:creationId xmlns:a16="http://schemas.microsoft.com/office/drawing/2014/main" id="{A8A11166-D23D-4857-93CF-B4690A2FAAF4}"/>
              </a:ext>
            </a:extLst>
          </p:cNvPr>
          <p:cNvSpPr/>
          <p:nvPr/>
        </p:nvSpPr>
        <p:spPr>
          <a:xfrm rot="14078431" flipH="1">
            <a:off x="6596647" y="3585012"/>
            <a:ext cx="1150979" cy="2542583"/>
          </a:xfrm>
          <a:prstGeom prst="curvedLeftArrow">
            <a:avLst/>
          </a:prstGeom>
          <a:solidFill>
            <a:srgbClr val="F6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srgbClr val="4E4541"/>
              </a:solidFill>
              <a:latin typeface="Calibri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930" y="1574935"/>
            <a:ext cx="8100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444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2217915-95A7-4ECB-906F-9236C4F8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6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AF608-C3AD-4086-8476-4E3BDFA4B749}"/>
              </a:ext>
            </a:extLst>
          </p:cNvPr>
          <p:cNvSpPr/>
          <p:nvPr/>
        </p:nvSpPr>
        <p:spPr>
          <a:xfrm>
            <a:off x="1" y="1215276"/>
            <a:ext cx="9073055" cy="51937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defTabSz="685800"/>
            <a:endParaRPr lang="fr-FR" sz="1425" b="1" i="1" dirty="0">
              <a:solidFill>
                <a:srgbClr val="4E4541">
                  <a:lumMod val="75000"/>
                </a:srgbClr>
              </a:solidFill>
              <a:latin typeface="Calibri"/>
            </a:endParaRPr>
          </a:p>
          <a:p>
            <a:pPr algn="ctr" defTabSz="685800"/>
            <a:r>
              <a:rPr lang="fr-FR" sz="1350" b="1" i="1" dirty="0">
                <a:solidFill>
                  <a:srgbClr val="FFC000"/>
                </a:solidFill>
                <a:latin typeface="Calibri"/>
              </a:rPr>
              <a:t>Les collaborateurs ont à cœur le bien être de leurs patients, Elsan souhaite la même attention pour TOUS ses collaborateurs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32193-0F42-418A-822E-19513DA5C22B}"/>
              </a:ext>
            </a:extLst>
          </p:cNvPr>
          <p:cNvSpPr/>
          <p:nvPr/>
        </p:nvSpPr>
        <p:spPr>
          <a:xfrm>
            <a:off x="376513" y="1963143"/>
            <a:ext cx="3178711" cy="33758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AB938E-05D8-4DE6-9481-E8799EA11840}"/>
              </a:ext>
            </a:extLst>
          </p:cNvPr>
          <p:cNvSpPr/>
          <p:nvPr/>
        </p:nvSpPr>
        <p:spPr>
          <a:xfrm>
            <a:off x="4714979" y="3408020"/>
            <a:ext cx="3826981" cy="2215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lnSpc>
                <a:spcPct val="150000"/>
              </a:lnSpc>
            </a:pPr>
            <a:r>
              <a:rPr lang="fr-FR" sz="1350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Le mot de lancement du parcours </a:t>
            </a:r>
            <a:r>
              <a:rPr lang="fr-FR" sz="1350" dirty="0" err="1">
                <a:solidFill>
                  <a:srgbClr val="4E4541">
                    <a:lumMod val="75000"/>
                  </a:srgbClr>
                </a:solidFill>
                <a:latin typeface="Calibri"/>
              </a:rPr>
              <a:t>HandiPro</a:t>
            </a:r>
            <a:r>
              <a:rPr lang="fr-FR" sz="1350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 de </a:t>
            </a:r>
            <a:r>
              <a:rPr lang="fr-FR" sz="1350" b="1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Thierry Chiche</a:t>
            </a:r>
            <a:r>
              <a:rPr lang="fr-FR" sz="1350" dirty="0">
                <a:solidFill>
                  <a:srgbClr val="4E4541">
                    <a:lumMod val="75000"/>
                  </a:srgbClr>
                </a:solidFill>
                <a:latin typeface="Calibri"/>
              </a:rPr>
              <a:t>, Président Executive d’Elsan, destiné à sensibiliser TOUS les collaborateurs Elsan au Handicap !</a:t>
            </a:r>
            <a:endParaRPr lang="fr-FR" sz="135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07B422-4461-42A3-A52F-8FEC6B13AAE0}"/>
              </a:ext>
            </a:extLst>
          </p:cNvPr>
          <p:cNvSpPr/>
          <p:nvPr/>
        </p:nvSpPr>
        <p:spPr>
          <a:xfrm>
            <a:off x="698332" y="2325898"/>
            <a:ext cx="2592794" cy="23544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49DB44BD-DCE1-4243-8D53-187326DCB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00200" y="1052736"/>
            <a:ext cx="6644687" cy="270030"/>
          </a:xfrm>
        </p:spPr>
        <p:txBody>
          <a:bodyPr/>
          <a:lstStyle/>
          <a:p>
            <a:r>
              <a:rPr lang="fr-FR" dirty="0"/>
              <a:t>Pourquoi cette formation?</a:t>
            </a:r>
          </a:p>
        </p:txBody>
      </p: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BA23ACE5-B9D7-4ADA-B647-FCA3E19AC39D}"/>
              </a:ext>
            </a:extLst>
          </p:cNvPr>
          <p:cNvCxnSpPr>
            <a:cxnSpLocks/>
          </p:cNvCxnSpPr>
          <p:nvPr/>
        </p:nvCxnSpPr>
        <p:spPr>
          <a:xfrm>
            <a:off x="4349804" y="3651080"/>
            <a:ext cx="0" cy="174994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07BD245A-42AD-430F-B2EA-1EAF88322F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97" y="4772110"/>
            <a:ext cx="501145" cy="501145"/>
          </a:xfrm>
          <a:prstGeom prst="rect">
            <a:avLst/>
          </a:prstGeom>
        </p:spPr>
      </p:pic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6" y="2428529"/>
            <a:ext cx="2322620" cy="2087006"/>
          </a:xfrm>
          <a:prstGeom prst="rect">
            <a:avLst/>
          </a:prstGeom>
        </p:spPr>
      </p:pic>
      <p:pic>
        <p:nvPicPr>
          <p:cNvPr id="19" name="Espace réservé du contenu 6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88" y="2428528"/>
            <a:ext cx="2170055" cy="11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0033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7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815818" y="1185845"/>
            <a:ext cx="4483082" cy="270030"/>
          </a:xfrm>
        </p:spPr>
        <p:txBody>
          <a:bodyPr/>
          <a:lstStyle/>
          <a:p>
            <a:r>
              <a:rPr lang="fr-FR" dirty="0"/>
              <a:t>Pourquoi cette </a:t>
            </a:r>
            <a:r>
              <a:rPr lang="fr-FR" dirty="0" smtClean="0"/>
              <a:t>formation ?</a:t>
            </a:r>
            <a:endParaRPr lang="fr-FR" dirty="0"/>
          </a:p>
          <a:p>
            <a:endParaRPr lang="fr-FR" dirty="0"/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52" y="4156814"/>
            <a:ext cx="183690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54" y="3592034"/>
            <a:ext cx="1850944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31" y="2692211"/>
            <a:ext cx="1783001" cy="162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 19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576">
            <a:off x="3484310" y="1985376"/>
            <a:ext cx="2097452" cy="5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0046C9-4AEF-E24E-BBC2-061CF78C5C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30" y="2442160"/>
            <a:ext cx="1080000" cy="1080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38965" y="1498364"/>
            <a:ext cx="91440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975" dirty="0">
                <a:solidFill>
                  <a:srgbClr val="7FA4C6"/>
                </a:solidFill>
                <a:latin typeface="Calibri"/>
              </a:rPr>
              <a:t>https://formationenligne-thconseil.the-mooc-agency.com/courses/course-v1%3Aformationenligne- thconseil%2Belsan%2B1/courseware/7901fc1d0a3c411bb3143705cb61b633/</a:t>
            </a:r>
          </a:p>
        </p:txBody>
      </p:sp>
      <p:pic>
        <p:nvPicPr>
          <p:cNvPr id="26" name="Image 25" descr="Free vector graphic: Orange Pin, Pin, Pushpin, Thumbtack ...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13" y="1800833"/>
            <a:ext cx="148554" cy="216000"/>
          </a:xfrm>
          <a:prstGeom prst="rect">
            <a:avLst/>
          </a:prstGeom>
        </p:spPr>
      </p:pic>
      <p:pic>
        <p:nvPicPr>
          <p:cNvPr id="27" name="Image 26" descr="Capture d’écra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" y="2667066"/>
            <a:ext cx="2734872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Ellipse 24"/>
          <p:cNvSpPr/>
          <p:nvPr/>
        </p:nvSpPr>
        <p:spPr>
          <a:xfrm rot="8870576" flipH="1" flipV="1">
            <a:off x="2301811" y="4324252"/>
            <a:ext cx="836803" cy="720344"/>
          </a:xfrm>
          <a:prstGeom prst="ellipse">
            <a:avLst/>
          </a:prstGeom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FR" sz="975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4E4541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4E4541">
                      <a:lumMod val="50000"/>
                      <a:alpha val="40000"/>
                    </a:srgbClr>
                  </a:outerShdw>
                </a:effectLst>
                <a:latin typeface="Calibri"/>
              </a:rPr>
              <a:t>VIDEO</a:t>
            </a:r>
            <a:r>
              <a:rPr lang="fr-FR" sz="975" dirty="0">
                <a:solidFill>
                  <a:srgbClr val="4E4541"/>
                </a:solidFill>
                <a:latin typeface="Calibri"/>
              </a:rPr>
              <a:t> </a:t>
            </a:r>
            <a:r>
              <a:rPr lang="fr-FR" sz="975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4E4541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4E4541">
                      <a:lumMod val="50000"/>
                      <a:alpha val="40000"/>
                    </a:srgbClr>
                  </a:outerShdw>
                </a:effectLst>
                <a:latin typeface="Calibri"/>
              </a:rPr>
              <a:t>TEASING</a:t>
            </a:r>
          </a:p>
        </p:txBody>
      </p:sp>
      <p:sp>
        <p:nvSpPr>
          <p:cNvPr id="13" name="Ellipse 12"/>
          <p:cNvSpPr/>
          <p:nvPr/>
        </p:nvSpPr>
        <p:spPr>
          <a:xfrm>
            <a:off x="4003791" y="3690523"/>
            <a:ext cx="352426" cy="326543"/>
          </a:xfrm>
          <a:prstGeom prst="ellipse">
            <a:avLst/>
          </a:prstGeom>
          <a:solidFill>
            <a:schemeClr val="bg1"/>
          </a:solidFill>
          <a:ln>
            <a:solidFill>
              <a:srgbClr val="F9B0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FR" dirty="0">
                <a:solidFill>
                  <a:srgbClr val="4E4541"/>
                </a:solidFill>
                <a:latin typeface="Calibri"/>
              </a:rPr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6029958" y="3127216"/>
            <a:ext cx="352426" cy="326543"/>
          </a:xfrm>
          <a:prstGeom prst="ellipse">
            <a:avLst/>
          </a:prstGeom>
          <a:solidFill>
            <a:schemeClr val="bg1"/>
          </a:solidFill>
          <a:ln>
            <a:solidFill>
              <a:srgbClr val="F9B0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FR" dirty="0">
                <a:solidFill>
                  <a:srgbClr val="4E4541"/>
                </a:solidFill>
                <a:latin typeface="Calibri"/>
              </a:rPr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7949319" y="2229793"/>
            <a:ext cx="352426" cy="326543"/>
          </a:xfrm>
          <a:prstGeom prst="ellipse">
            <a:avLst/>
          </a:prstGeom>
          <a:solidFill>
            <a:schemeClr val="bg1"/>
          </a:solidFill>
          <a:ln>
            <a:solidFill>
              <a:srgbClr val="F9B0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FR" dirty="0">
                <a:solidFill>
                  <a:srgbClr val="4E4541"/>
                </a:solidFill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684569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/>
              <a:t>8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3421" y="2078850"/>
            <a:ext cx="8892202" cy="3303104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2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Pourquoi ce parcours de formation ? </a:t>
            </a:r>
          </a:p>
          <a:p>
            <a:pPr marL="0" lvl="1" indent="0">
              <a:spcBef>
                <a:spcPts val="150"/>
              </a:spcBef>
              <a:buNone/>
            </a:pPr>
            <a:r>
              <a:rPr lang="fr-FR" sz="1800" dirty="0">
                <a:solidFill>
                  <a:srgbClr val="4E4541"/>
                </a:solidFill>
              </a:rPr>
              <a:t>		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Une volonté de professionnaliser les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acteurs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sur la thématique du Handicap</a:t>
            </a:r>
          </a:p>
          <a:p>
            <a:pPr marL="0" lvl="1" indent="0">
              <a:spcBef>
                <a:spcPts val="150"/>
              </a:spcBef>
              <a:buNone/>
            </a:pP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250" dirty="0"/>
              <a:t>Quels contenus 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volets</a:t>
            </a:r>
            <a:r>
              <a:rPr lang="fr-F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formation adaptés à des publics différents sous forme </a:t>
            </a:r>
            <a:endParaRPr lang="fr-FR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de</a:t>
            </a:r>
            <a:r>
              <a:rPr lang="fr-F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E-learning</a:t>
            </a:r>
            <a:r>
              <a:rPr lang="fr-FR" sz="1800" i="1" dirty="0" smtClean="0">
                <a:solidFill>
                  <a:srgbClr val="FCC52D"/>
                </a:solidFill>
              </a:rPr>
              <a:t>,</a:t>
            </a:r>
            <a:r>
              <a:rPr lang="fr-F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Webinaires</a:t>
            </a:r>
            <a:r>
              <a:rPr lang="fr-FR" sz="1800" i="1" dirty="0">
                <a:solidFill>
                  <a:srgbClr val="FCC52D"/>
                </a:solidFill>
              </a:rPr>
              <a:t>,</a:t>
            </a:r>
            <a:r>
              <a:rPr lang="fr-F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Mooc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3"/>
            </a:pPr>
            <a:r>
              <a:rPr lang="fr-FR" sz="22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Quelles modalités d’inscription et de suivi?</a:t>
            </a:r>
          </a:p>
          <a:p>
            <a:pPr marL="0" indent="0">
              <a:spcBef>
                <a:spcPts val="15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Inscription, suivi</a:t>
            </a:r>
          </a:p>
          <a:p>
            <a:pPr lvl="3">
              <a:buAutoNum type="arabicPeriod" startAt="4"/>
            </a:pP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3">
              <a:buAutoNum type="arabicPeriod" startAt="4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518AC9-B8CD-4747-BE79-777BC3226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1" y="2456521"/>
            <a:ext cx="345173" cy="3451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EEEEE4-576A-46C1-A992-4D48582FA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88" y="3390906"/>
            <a:ext cx="345173" cy="3451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CF3E8D-B6F7-4D56-A86B-338DC9A30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1" y="4645222"/>
            <a:ext cx="345173" cy="3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7363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8F15F-1DCD-4F11-9748-34D10BA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74" y="1081288"/>
            <a:ext cx="8136927" cy="315491"/>
          </a:xfrm>
        </p:spPr>
        <p:txBody>
          <a:bodyPr/>
          <a:lstStyle/>
          <a:p>
            <a:r>
              <a:rPr lang="fr-FR" sz="1500" b="1" dirty="0">
                <a:solidFill>
                  <a:schemeClr val="accent1"/>
                </a:solidFill>
              </a:rPr>
              <a:t>Un parcours de formation gratuit pour de bonnes pratiques au quotidien !</a:t>
            </a:r>
            <a:endParaRPr lang="fr-FR" sz="1500" b="1" i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613BD6-1D6C-4FD8-A4B7-CA32A51AB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4545" y="1052736"/>
            <a:ext cx="2010341" cy="344042"/>
          </a:xfrm>
        </p:spPr>
        <p:txBody>
          <a:bodyPr/>
          <a:lstStyle/>
          <a:p>
            <a:r>
              <a:rPr lang="fr-FR" dirty="0" smtClean="0"/>
              <a:t>Quels contenus ?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C2DE14-3D86-4AC4-ACD2-E5678C1A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E54C9AA-1C71-4E24-B844-1057B81B3104}" type="slidenum">
              <a:rPr lang="fr-FR">
                <a:solidFill>
                  <a:srgbClr val="4E4541">
                    <a:tint val="75000"/>
                  </a:srgbClr>
                </a:solidFill>
                <a:latin typeface="Calibri"/>
              </a:rPr>
              <a:pPr defTabSz="685800">
                <a:defRPr/>
              </a:pPr>
              <a:t>9</a:t>
            </a:fld>
            <a:endParaRPr lang="fr-FR" dirty="0">
              <a:solidFill>
                <a:srgbClr val="4E454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BA0DE8ED-9DC3-4371-873D-1AF3397E4C3E}"/>
              </a:ext>
            </a:extLst>
          </p:cNvPr>
          <p:cNvSpPr txBox="1">
            <a:spLocks/>
          </p:cNvSpPr>
          <p:nvPr/>
        </p:nvSpPr>
        <p:spPr>
          <a:xfrm>
            <a:off x="3293832" y="4235288"/>
            <a:ext cx="2768009" cy="176546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fr-FR" sz="135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3" y="4189203"/>
            <a:ext cx="1993451" cy="1531085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43511" y="1600664"/>
            <a:ext cx="2565000" cy="2190228"/>
          </a:xfrm>
          <a:prstGeom prst="roundRect">
            <a:avLst/>
          </a:prstGeom>
          <a:solidFill>
            <a:srgbClr val="53C7A4"/>
          </a:solidFill>
          <a:ln w="3175">
            <a:noFill/>
          </a:ln>
          <a:effectLst/>
        </p:spPr>
        <p:txBody>
          <a:bodyPr vert="horz" lIns="68580" tIns="34290" rIns="68580" bIns="34290" rtlCol="0" anchor="t" anchorCtr="0">
            <a:noAutofit/>
          </a:bodyPr>
          <a:lstStyle/>
          <a:p>
            <a:pPr algn="ctr" defTabSz="685800">
              <a:spcBef>
                <a:spcPct val="20000"/>
              </a:spcBef>
            </a:pPr>
            <a:r>
              <a:rPr lang="fr-FR" sz="1200" b="1" dirty="0">
                <a:solidFill>
                  <a:srgbClr val="FFFFFF"/>
                </a:solidFill>
                <a:latin typeface="Calibri"/>
              </a:rPr>
              <a:t>E-LEARNING</a:t>
            </a:r>
          </a:p>
          <a:p>
            <a:pPr algn="ctr" defTabSz="685800">
              <a:spcBef>
                <a:spcPct val="20000"/>
              </a:spcBef>
            </a:pPr>
            <a:r>
              <a:rPr lang="fr-FR" sz="1200" b="1" dirty="0">
                <a:solidFill>
                  <a:srgbClr val="FFFFFF"/>
                </a:solidFill>
                <a:latin typeface="Calibri"/>
              </a:rPr>
              <a:t>« Les fondamentaux  pour tous »</a:t>
            </a:r>
          </a:p>
          <a:p>
            <a:pPr algn="ctr" defTabSz="685800">
              <a:spcBef>
                <a:spcPct val="20000"/>
              </a:spcBef>
            </a:pPr>
            <a:endParaRPr lang="fr-FR" sz="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spcBef>
                <a:spcPct val="20000"/>
              </a:spcBef>
            </a:pPr>
            <a:r>
              <a:rPr lang="fr-FR" sz="1050" b="1" dirty="0">
                <a:solidFill>
                  <a:srgbClr val="FFFFFF"/>
                </a:solidFill>
                <a:latin typeface="Calibri"/>
              </a:rPr>
              <a:t>PUBLIC</a:t>
            </a:r>
          </a:p>
          <a:p>
            <a:pPr algn="ctr" defTabSz="685800">
              <a:spcBef>
                <a:spcPct val="20000"/>
              </a:spcBef>
            </a:pPr>
            <a:r>
              <a:rPr lang="fr-FR" sz="1050" dirty="0">
                <a:solidFill>
                  <a:srgbClr val="FFFFFF"/>
                </a:solidFill>
                <a:latin typeface="Calibri"/>
              </a:rPr>
              <a:t>Equipe de Direction, RH, managers, élus, référents Handicap </a:t>
            </a:r>
          </a:p>
          <a:p>
            <a:pPr algn="ctr" defTabSz="685800">
              <a:spcBef>
                <a:spcPct val="20000"/>
              </a:spcBef>
            </a:pPr>
            <a:endParaRPr lang="fr-FR" sz="375" b="1" dirty="0">
              <a:solidFill>
                <a:srgbClr val="FFFFFF"/>
              </a:solidFill>
              <a:latin typeface="Calibri"/>
            </a:endParaRPr>
          </a:p>
          <a:p>
            <a:pPr algn="ctr" defTabSz="685800">
              <a:spcBef>
                <a:spcPct val="20000"/>
              </a:spcBef>
            </a:pPr>
            <a:r>
              <a:rPr lang="fr-FR" sz="1050" b="1" dirty="0">
                <a:solidFill>
                  <a:srgbClr val="FFFFFF"/>
                </a:solidFill>
                <a:latin typeface="Calibri"/>
              </a:rPr>
              <a:t>DUREE </a:t>
            </a:r>
          </a:p>
          <a:p>
            <a:pPr algn="ctr" defTabSz="685800">
              <a:spcBef>
                <a:spcPct val="20000"/>
              </a:spcBef>
            </a:pPr>
            <a:r>
              <a:rPr lang="fr-FR" sz="1050" dirty="0">
                <a:solidFill>
                  <a:srgbClr val="FFFFFF"/>
                </a:solidFill>
                <a:latin typeface="Calibri"/>
              </a:rPr>
              <a:t>Environ 45 minutes</a:t>
            </a:r>
          </a:p>
          <a:p>
            <a:pPr algn="ctr" defTabSz="685800">
              <a:spcBef>
                <a:spcPct val="20000"/>
              </a:spcBef>
            </a:pPr>
            <a:endParaRPr lang="fr-FR" sz="375" b="1" dirty="0">
              <a:solidFill>
                <a:srgbClr val="FFFFFF"/>
              </a:solidFill>
              <a:latin typeface="Calibri"/>
            </a:endParaRPr>
          </a:p>
          <a:p>
            <a:pPr algn="ctr" defTabSz="685800">
              <a:spcBef>
                <a:spcPct val="20000"/>
              </a:spcBef>
            </a:pPr>
            <a:r>
              <a:rPr lang="fr-FR" sz="1050" b="1" dirty="0">
                <a:solidFill>
                  <a:srgbClr val="FFFFFF"/>
                </a:solidFill>
                <a:latin typeface="Calibri"/>
              </a:rPr>
              <a:t>ACCES </a:t>
            </a:r>
            <a:endParaRPr lang="fr-FR" sz="1050" dirty="0">
              <a:solidFill>
                <a:srgbClr val="FFFFFF"/>
              </a:solidFill>
              <a:latin typeface="Calibri"/>
            </a:endParaRPr>
          </a:p>
          <a:p>
            <a:pPr algn="ctr" defTabSz="685800">
              <a:spcBef>
                <a:spcPct val="20000"/>
              </a:spcBef>
            </a:pPr>
            <a:r>
              <a:rPr lang="fr-FR" sz="1050" dirty="0">
                <a:solidFill>
                  <a:srgbClr val="FFFFFF"/>
                </a:solidFill>
                <a:latin typeface="Calibri"/>
              </a:rPr>
              <a:t>Sur la plateforme TH Conseil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216499" y="2723477"/>
            <a:ext cx="2592000" cy="2394542"/>
          </a:xfrm>
          <a:prstGeom prst="round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fr-FR" sz="1200" b="1" cap="all" dirty="0">
                <a:solidFill>
                  <a:srgbClr val="FFFFFF"/>
                </a:solidFill>
                <a:latin typeface="Calibri"/>
              </a:rPr>
              <a:t>Webinaires</a:t>
            </a:r>
          </a:p>
          <a:p>
            <a:pPr defTabSz="685800"/>
            <a:r>
              <a:rPr lang="fr-FR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fr-FR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«Tenir compte des évolutions légales  et de la DOETH via la DSN»</a:t>
            </a:r>
            <a:endParaRPr lang="fr-FR" sz="1200" b="1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defTabSz="685800"/>
            <a:endParaRPr lang="fr-FR" sz="900" b="1" cap="all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defTabSz="685800"/>
            <a:r>
              <a:rPr lang="fr-FR" sz="1050" b="1" cap="all" dirty="0">
                <a:solidFill>
                  <a:srgbClr val="FFFFFF"/>
                </a:solidFill>
                <a:latin typeface="Calibri"/>
              </a:rPr>
              <a:t>Public </a:t>
            </a:r>
          </a:p>
          <a:p>
            <a:pPr algn="ctr" defTabSz="685800"/>
            <a:r>
              <a:rPr lang="fr-FR" sz="1050" b="1" cap="all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1050" dirty="0">
                <a:solidFill>
                  <a:srgbClr val="FFFFFF"/>
                </a:solidFill>
                <a:latin typeface="Calibri"/>
              </a:rPr>
              <a:t>les équipes réalisant la DOETH </a:t>
            </a:r>
          </a:p>
          <a:p>
            <a:pPr algn="ctr" defTabSz="685800"/>
            <a:r>
              <a:rPr lang="fr-FR" sz="1050" dirty="0">
                <a:solidFill>
                  <a:srgbClr val="FFFFFF"/>
                </a:solidFill>
                <a:latin typeface="Calibri"/>
              </a:rPr>
              <a:t>(RH, Paye, Compta…)</a:t>
            </a:r>
          </a:p>
          <a:p>
            <a:pPr defTabSz="685800"/>
            <a:endParaRPr lang="fr-FR" sz="750" b="1" cap="all" dirty="0">
              <a:solidFill>
                <a:srgbClr val="FFFFFF"/>
              </a:solidFill>
              <a:latin typeface="Calibri"/>
            </a:endParaRPr>
          </a:p>
          <a:p>
            <a:pPr algn="ctr" defTabSz="685800"/>
            <a:r>
              <a:rPr lang="fr-FR" sz="1050" b="1" cap="all" dirty="0">
                <a:solidFill>
                  <a:srgbClr val="FFFFFF"/>
                </a:solidFill>
                <a:latin typeface="Calibri"/>
              </a:rPr>
              <a:t>DurEe </a:t>
            </a:r>
          </a:p>
          <a:p>
            <a:pPr algn="ctr" defTabSz="685800"/>
            <a:r>
              <a:rPr lang="fr-FR" sz="1050" dirty="0">
                <a:solidFill>
                  <a:srgbClr val="FFFFFF"/>
                </a:solidFill>
                <a:latin typeface="Calibri"/>
              </a:rPr>
              <a:t>Environ 1h30 </a:t>
            </a:r>
          </a:p>
          <a:p>
            <a:pPr algn="ctr" defTabSz="685800"/>
            <a:endParaRPr lang="fr-FR" sz="750" dirty="0">
              <a:solidFill>
                <a:srgbClr val="FFFFFF"/>
              </a:solidFill>
              <a:latin typeface="Calibri"/>
            </a:endParaRPr>
          </a:p>
          <a:p>
            <a:pPr algn="ctr" defTabSz="685800"/>
            <a:r>
              <a:rPr lang="fr-FR" sz="1050" b="1" cap="all" dirty="0">
                <a:solidFill>
                  <a:srgbClr val="FFFFFF"/>
                </a:solidFill>
                <a:latin typeface="Calibri"/>
              </a:rPr>
              <a:t>Inscription </a:t>
            </a:r>
          </a:p>
          <a:p>
            <a:pPr algn="ctr" defTabSz="685800"/>
            <a:r>
              <a:rPr lang="fr-FR" sz="1050" b="1" cap="all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1050" dirty="0">
                <a:solidFill>
                  <a:srgbClr val="FFFFFF"/>
                </a:solidFill>
                <a:latin typeface="Calibri"/>
              </a:rPr>
              <a:t>Sur le site de l’université Elsan </a:t>
            </a:r>
          </a:p>
          <a:p>
            <a:pPr algn="ctr" defTabSz="685800"/>
            <a:r>
              <a:rPr lang="fr-FR" sz="1050" dirty="0">
                <a:solidFill>
                  <a:srgbClr val="FFFFFF"/>
                </a:solidFill>
                <a:latin typeface="Calibri"/>
              </a:rPr>
              <a:t>4 dates sessions gratuites (au choix)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562831" y="3882311"/>
            <a:ext cx="2646000" cy="2079000"/>
          </a:xfrm>
          <a:prstGeom prst="roundRect">
            <a:avLst/>
          </a:prstGeom>
          <a:solidFill>
            <a:srgbClr val="F05731"/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fr-FR" sz="1200" b="1" dirty="0">
                <a:solidFill>
                  <a:srgbClr val="FFFFFF"/>
                </a:solidFill>
                <a:latin typeface="Calibri"/>
              </a:rPr>
              <a:t>MOOC </a:t>
            </a:r>
            <a:r>
              <a:rPr lang="fr-FR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fr-FR" sz="1200" b="1" dirty="0">
              <a:solidFill>
                <a:srgbClr val="FFFFFF"/>
              </a:solidFill>
              <a:latin typeface="Calibri"/>
            </a:endParaRPr>
          </a:p>
          <a:p>
            <a:pPr defTabSz="685800"/>
            <a:r>
              <a:rPr lang="fr-FR" sz="1200" b="1" dirty="0">
                <a:solidFill>
                  <a:srgbClr val="FFFFFF"/>
                </a:solidFill>
                <a:latin typeface="Calibri"/>
              </a:rPr>
              <a:t>Qu’est-ce qu’un Référent Handicap ?</a:t>
            </a:r>
          </a:p>
          <a:p>
            <a:pPr algn="ctr" defTabSz="685800"/>
            <a:endParaRPr lang="fr-FR" sz="600" b="1" cap="all" dirty="0">
              <a:solidFill>
                <a:srgbClr val="FFFFFF"/>
              </a:solidFill>
              <a:latin typeface="Calibri"/>
            </a:endParaRPr>
          </a:p>
          <a:p>
            <a:pPr algn="ctr" defTabSz="685800"/>
            <a:r>
              <a:rPr lang="fr-FR" sz="1050" b="1" cap="all" dirty="0">
                <a:solidFill>
                  <a:srgbClr val="FFFFFF"/>
                </a:solidFill>
                <a:latin typeface="Calibri"/>
              </a:rPr>
              <a:t>Public </a:t>
            </a:r>
          </a:p>
          <a:p>
            <a:pPr algn="ctr" defTabSz="685800"/>
            <a:r>
              <a:rPr lang="fr-FR" sz="1200" b="1" cap="all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1200" cap="all" dirty="0">
                <a:solidFill>
                  <a:srgbClr val="FFFFFF"/>
                </a:solidFill>
                <a:latin typeface="Calibri"/>
              </a:rPr>
              <a:t>L</a:t>
            </a:r>
            <a:r>
              <a:rPr lang="fr-FR" sz="1200" dirty="0">
                <a:solidFill>
                  <a:srgbClr val="FFFFFF"/>
                </a:solidFill>
                <a:latin typeface="Calibri"/>
              </a:rPr>
              <a:t>es référents Handicap</a:t>
            </a:r>
          </a:p>
          <a:p>
            <a:pPr algn="ctr" defTabSz="685800"/>
            <a:endParaRPr lang="fr-FR" sz="600" cap="all" dirty="0">
              <a:solidFill>
                <a:srgbClr val="FFFFFF"/>
              </a:solidFill>
              <a:latin typeface="Calibri"/>
            </a:endParaRPr>
          </a:p>
          <a:p>
            <a:pPr algn="ctr" defTabSz="685800"/>
            <a:r>
              <a:rPr lang="fr-FR" sz="1050" b="1" dirty="0">
                <a:solidFill>
                  <a:srgbClr val="FFFFFF"/>
                </a:solidFill>
                <a:latin typeface="Calibri"/>
              </a:rPr>
              <a:t>DUREE ( à préciser)</a:t>
            </a:r>
          </a:p>
          <a:p>
            <a:pPr algn="ctr" defTabSz="685800"/>
            <a:endParaRPr lang="fr-FR" sz="1050" b="1" cap="all" dirty="0">
              <a:solidFill>
                <a:srgbClr val="FFFFFF"/>
              </a:solidFill>
              <a:latin typeface="Calibri"/>
            </a:endParaRPr>
          </a:p>
          <a:p>
            <a:pPr algn="ctr" defTabSz="685800"/>
            <a:r>
              <a:rPr lang="fr-FR" sz="1050" b="1" cap="all" dirty="0">
                <a:solidFill>
                  <a:srgbClr val="FFFFFF"/>
                </a:solidFill>
                <a:latin typeface="Calibri"/>
              </a:rPr>
              <a:t>ACCES/INSCRIPTION (</a:t>
            </a:r>
            <a:r>
              <a:rPr lang="fr-FR" sz="1050" b="1" dirty="0">
                <a:solidFill>
                  <a:srgbClr val="FFFFFF"/>
                </a:solidFill>
                <a:latin typeface="Calibri"/>
              </a:rPr>
              <a:t> à préciser)</a:t>
            </a:r>
          </a:p>
          <a:p>
            <a:pPr algn="ctr" defTabSz="685800"/>
            <a:endParaRPr lang="fr-FR" sz="1050" b="1" cap="all" dirty="0">
              <a:solidFill>
                <a:srgbClr val="FFFFFF"/>
              </a:solidFill>
              <a:latin typeface="Calibri"/>
            </a:endParaRPr>
          </a:p>
          <a:p>
            <a:pPr algn="ctr" defTabSz="685800"/>
            <a:endParaRPr lang="fr-FR" sz="1050" b="1" cap="all" dirty="0">
              <a:solidFill>
                <a:srgbClr val="FFFFFF"/>
              </a:solidFill>
              <a:latin typeface="Calibri"/>
            </a:endParaRPr>
          </a:p>
          <a:p>
            <a:pPr algn="ctr" defTabSz="685800"/>
            <a:endParaRPr lang="fr-FR" sz="750" b="1" cap="all" dirty="0">
              <a:solidFill>
                <a:srgbClr val="FFFFFF"/>
              </a:solidFill>
              <a:latin typeface="Calibri"/>
            </a:endParaRPr>
          </a:p>
          <a:p>
            <a:pPr algn="ctr" defTabSz="685800"/>
            <a:r>
              <a:rPr lang="fr-FR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*Massive Open Online Courses</a:t>
            </a:r>
            <a:endParaRPr lang="fr-FR" sz="750" dirty="0">
              <a:solidFill>
                <a:srgbClr val="FFFFFF"/>
              </a:solidFill>
              <a:latin typeface="Calibri"/>
            </a:endParaRPr>
          </a:p>
          <a:p>
            <a:pPr algn="ctr" defTabSz="685800"/>
            <a:endParaRPr lang="fr-FR" sz="750" b="1" cap="all" dirty="0">
              <a:solidFill>
                <a:srgbClr val="FFFFFF"/>
              </a:solidFill>
              <a:latin typeface="Calibri"/>
            </a:endParaRPr>
          </a:p>
          <a:p>
            <a:pPr algn="ctr" defTabSz="685800"/>
            <a:endParaRPr lang="fr-FR" sz="1050" b="1" cap="all" dirty="0">
              <a:solidFill>
                <a:srgbClr val="FFFFFF"/>
              </a:solidFill>
              <a:latin typeface="Calibri"/>
            </a:endParaRPr>
          </a:p>
          <a:p>
            <a:pPr algn="ctr" defTabSz="685800"/>
            <a:endParaRPr lang="fr-FR" sz="600" cap="all" dirty="0">
              <a:solidFill>
                <a:srgbClr val="FFFFFF"/>
              </a:solidFill>
              <a:latin typeface="Calibri"/>
            </a:endParaRPr>
          </a:p>
          <a:p>
            <a:pPr defTabSz="685800"/>
            <a:endParaRPr lang="fr-FR" sz="3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57574" y="1662972"/>
            <a:ext cx="286637" cy="245579"/>
          </a:xfrm>
          <a:prstGeom prst="ellipse">
            <a:avLst/>
          </a:prstGeom>
          <a:solidFill>
            <a:schemeClr val="bg1"/>
          </a:solidFill>
          <a:ln>
            <a:solidFill>
              <a:srgbClr val="F9B0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FR" dirty="0">
                <a:solidFill>
                  <a:srgbClr val="4E4541"/>
                </a:solidFill>
                <a:latin typeface="Calibri"/>
              </a:rPr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4669390" y="3952848"/>
            <a:ext cx="243000" cy="243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FR" dirty="0">
                <a:solidFill>
                  <a:srgbClr val="4E4541"/>
                </a:solidFill>
                <a:latin typeface="Calibri"/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2365511" y="2793704"/>
            <a:ext cx="243000" cy="243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FR" dirty="0">
                <a:solidFill>
                  <a:srgbClr val="4E4541"/>
                </a:solidFill>
                <a:latin typeface="Calibri"/>
              </a:rPr>
              <a:t>2</a:t>
            </a:r>
          </a:p>
        </p:txBody>
      </p:sp>
      <p:sp>
        <p:nvSpPr>
          <p:cNvPr id="31" name="Pentagon 6">
            <a:extLst>
              <a:ext uri="{FF2B5EF4-FFF2-40B4-BE49-F238E27FC236}">
                <a16:creationId xmlns:a16="http://schemas.microsoft.com/office/drawing/2014/main" id="{2EBAA400-C13C-45CE-9D79-08FBB78A3F55}"/>
              </a:ext>
            </a:extLst>
          </p:cNvPr>
          <p:cNvSpPr>
            <a:spLocks/>
          </p:cNvSpPr>
          <p:nvPr/>
        </p:nvSpPr>
        <p:spPr bwMode="gray">
          <a:xfrm>
            <a:off x="2702860" y="2073164"/>
            <a:ext cx="270000" cy="540000"/>
          </a:xfrm>
          <a:prstGeom prst="homePlate">
            <a:avLst>
              <a:gd name="adj" fmla="val 100000"/>
            </a:avLst>
          </a:prstGeom>
          <a:solidFill>
            <a:srgbClr val="53C7A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fr-FR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entagon 6">
            <a:extLst>
              <a:ext uri="{FF2B5EF4-FFF2-40B4-BE49-F238E27FC236}">
                <a16:creationId xmlns:a16="http://schemas.microsoft.com/office/drawing/2014/main" id="{2EBAA400-C13C-45CE-9D79-08FBB78A3F55}"/>
              </a:ext>
            </a:extLst>
          </p:cNvPr>
          <p:cNvSpPr>
            <a:spLocks/>
          </p:cNvSpPr>
          <p:nvPr/>
        </p:nvSpPr>
        <p:spPr bwMode="gray">
          <a:xfrm>
            <a:off x="4942014" y="3206557"/>
            <a:ext cx="270000" cy="540000"/>
          </a:xfrm>
          <a:prstGeom prst="homePlate">
            <a:avLst>
              <a:gd name="adj" fmla="val 100000"/>
            </a:avLst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fr-FR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entagon 6">
            <a:extLst>
              <a:ext uri="{FF2B5EF4-FFF2-40B4-BE49-F238E27FC236}">
                <a16:creationId xmlns:a16="http://schemas.microsoft.com/office/drawing/2014/main" id="{2EBAA400-C13C-45CE-9D79-08FBB78A3F55}"/>
              </a:ext>
            </a:extLst>
          </p:cNvPr>
          <p:cNvSpPr>
            <a:spLocks/>
          </p:cNvSpPr>
          <p:nvPr/>
        </p:nvSpPr>
        <p:spPr bwMode="gray">
          <a:xfrm>
            <a:off x="7281121" y="4716966"/>
            <a:ext cx="270000" cy="540000"/>
          </a:xfrm>
          <a:prstGeom prst="homePlate">
            <a:avLst>
              <a:gd name="adj" fmla="val 100000"/>
            </a:avLst>
          </a:prstGeom>
          <a:solidFill>
            <a:srgbClr val="F0573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fr-FR" sz="135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653" y="1444748"/>
            <a:ext cx="598389" cy="46380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350" y="2602577"/>
            <a:ext cx="598389" cy="46380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112" y="4138331"/>
            <a:ext cx="598389" cy="463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438" y="1302032"/>
            <a:ext cx="721714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fr-FR" sz="1350" dirty="0">
                <a:solidFill>
                  <a:srgbClr val="FFFFFF"/>
                </a:solidFill>
                <a:latin typeface="Omnes"/>
              </a:rPr>
              <a:t>vos pratiques relatives au handicap au quotidien</a:t>
            </a:r>
            <a:endParaRPr lang="fr-FR" sz="1350" dirty="0">
              <a:solidFill>
                <a:srgbClr val="4E4541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30993" y="4759129"/>
            <a:ext cx="113581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fr-FR" sz="975" b="1" dirty="0">
                <a:solidFill>
                  <a:srgbClr val="7FA4C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compter du 4</a:t>
            </a:r>
            <a:r>
              <a:rPr lang="fr-FR" sz="975" b="1" baseline="30000" dirty="0">
                <a:solidFill>
                  <a:srgbClr val="7FA4C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ème</a:t>
            </a:r>
            <a:r>
              <a:rPr lang="fr-FR" sz="975" b="1" dirty="0">
                <a:solidFill>
                  <a:srgbClr val="7FA4C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trimestre 2021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66988" y="4759129"/>
            <a:ext cx="1199818" cy="438923"/>
          </a:xfrm>
          <a:prstGeom prst="rect">
            <a:avLst/>
          </a:prstGeom>
          <a:noFill/>
          <a:ln w="38100" cap="flat" cmpd="sng" algn="ctr">
            <a:solidFill>
              <a:srgbClr val="F05731"/>
            </a:solidFill>
            <a:prstDash val="sysDash"/>
          </a:ln>
          <a:effectLst/>
        </p:spPr>
        <p:txBody>
          <a:bodyPr rtlCol="0" anchor="ctr"/>
          <a:lstStyle/>
          <a:p>
            <a:pPr defTabSz="670931">
              <a:defRPr/>
            </a:pPr>
            <a:endParaRPr lang="fr-FR" sz="784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5529" y="3117731"/>
            <a:ext cx="2158857" cy="673161"/>
          </a:xfrm>
          <a:prstGeom prst="rect">
            <a:avLst/>
          </a:prstGeom>
          <a:noFill/>
          <a:ln w="38100" cap="flat" cmpd="sng" algn="ctr">
            <a:solidFill>
              <a:srgbClr val="F6AB37"/>
            </a:solidFill>
            <a:prstDash val="sysDash"/>
          </a:ln>
          <a:effectLst/>
        </p:spPr>
        <p:txBody>
          <a:bodyPr rtlCol="0" anchor="ctr"/>
          <a:lstStyle/>
          <a:p>
            <a:pPr defTabSz="670931">
              <a:defRPr/>
            </a:pPr>
            <a:endParaRPr lang="fr-FR" sz="784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88749" y="2143125"/>
            <a:ext cx="1398800" cy="376466"/>
          </a:xfrm>
          <a:prstGeom prst="rect">
            <a:avLst/>
          </a:prstGeom>
          <a:noFill/>
          <a:ln w="38100" cap="flat" cmpd="sng" algn="ctr">
            <a:solidFill>
              <a:srgbClr val="53C7A4"/>
            </a:solidFill>
            <a:prstDash val="sysDash"/>
          </a:ln>
          <a:effectLst/>
        </p:spPr>
        <p:txBody>
          <a:bodyPr rtlCol="0" anchor="ctr"/>
          <a:lstStyle/>
          <a:p>
            <a:pPr defTabSz="670931">
              <a:defRPr/>
            </a:pPr>
            <a:endParaRPr lang="fr-FR" sz="784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6578" y="3121479"/>
            <a:ext cx="438264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975" b="1" dirty="0">
                <a:solidFill>
                  <a:srgbClr val="7FA4C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mercredi 17/02/21 de 10h30 à 12h00</a:t>
            </a:r>
          </a:p>
          <a:p>
            <a:pPr defTabSz="685800"/>
            <a:r>
              <a:rPr lang="fr-FR" sz="975" b="1" dirty="0">
                <a:solidFill>
                  <a:srgbClr val="7FA4C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mardi 09/03/21 de 10h30 à 12h00</a:t>
            </a:r>
          </a:p>
          <a:p>
            <a:pPr defTabSz="685800"/>
            <a:r>
              <a:rPr lang="fr-FR" sz="975" b="1" dirty="0">
                <a:solidFill>
                  <a:srgbClr val="7FA4C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jeudi 08/04/21 de 14h00 à 15h30</a:t>
            </a:r>
          </a:p>
          <a:p>
            <a:pPr defTabSz="685800"/>
            <a:r>
              <a:rPr lang="fr-FR" sz="975" b="1" dirty="0">
                <a:solidFill>
                  <a:srgbClr val="7FA4C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mardi 04/05/21 de 10h30 à 12h00</a:t>
            </a:r>
            <a:endParaRPr lang="fr-FR" sz="975" b="1" dirty="0">
              <a:solidFill>
                <a:srgbClr val="7FA4C6"/>
              </a:solidFill>
              <a:latin typeface="Calibri"/>
            </a:endParaRPr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502">
            <a:off x="6997196" y="1785027"/>
            <a:ext cx="1722164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Image 28" descr="Free vector graphic: Orange Pin, Pin, Pushpin, Thumbtack ...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52" y="1556440"/>
            <a:ext cx="167123" cy="243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88749" y="2208277"/>
            <a:ext cx="1398800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fr-FR" sz="975" b="1" dirty="0">
                <a:solidFill>
                  <a:srgbClr val="7FA4C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compter d’avril 2021</a:t>
            </a:r>
          </a:p>
        </p:txBody>
      </p:sp>
    </p:spTree>
    <p:extLst>
      <p:ext uri="{BB962C8B-B14F-4D97-AF65-F5344CB8AC3E}">
        <p14:creationId xmlns:p14="http://schemas.microsoft.com/office/powerpoint/2010/main" val="149162128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PT ELSAN_VOK">
  <a:themeElements>
    <a:clrScheme name="Personnalisé 1">
      <a:dk1>
        <a:srgbClr val="4E4541"/>
      </a:dk1>
      <a:lt1>
        <a:srgbClr val="FFFFFF"/>
      </a:lt1>
      <a:dk2>
        <a:srgbClr val="F9B004"/>
      </a:dk2>
      <a:lt2>
        <a:srgbClr val="A1C67F"/>
      </a:lt2>
      <a:accent1>
        <a:srgbClr val="7FA4C6"/>
      </a:accent1>
      <a:accent2>
        <a:srgbClr val="69605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A4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 ELSAN_VOK.potx" id="{E197A205-4770-4CF8-81DB-AFDA93BAD92B}" vid="{FBBD8894-F5F3-4F86-B66D-A7BD9AB79B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1838</Words>
  <Application>Microsoft Office PowerPoint</Application>
  <PresentationFormat>Affichage à l'écran (4:3)</PresentationFormat>
  <Paragraphs>297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Garamond</vt:lpstr>
      <vt:lpstr>Helvetica Light</vt:lpstr>
      <vt:lpstr>Helvetica Neue Light</vt:lpstr>
      <vt:lpstr>Lucida Grande</vt:lpstr>
      <vt:lpstr>Omnes</vt:lpstr>
      <vt:lpstr>Open Sans</vt:lpstr>
      <vt:lpstr>Times New Roman</vt:lpstr>
      <vt:lpstr>Wingdings</vt:lpstr>
      <vt:lpstr>Modèle PPT ELSAN_VOK</vt:lpstr>
      <vt:lpstr> PARCOURS HANDIPRO   MANAGER LE HANDICAP AU QUOTIDIEN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parcours de formation gratuit pour de bonnes pratiques au quotidien !</vt:lpstr>
      <vt:lpstr>Découvrons plus précisément les volets</vt:lpstr>
      <vt:lpstr>Découvrons plus précisément les volets </vt:lpstr>
      <vt:lpstr>Découvrons plus précisément les volets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Canonge</dc:creator>
  <cp:lastModifiedBy>Pierre-Emmanuel COSSON</cp:lastModifiedBy>
  <cp:revision>118</cp:revision>
  <cp:lastPrinted>2021-03-18T10:32:45Z</cp:lastPrinted>
  <dcterms:created xsi:type="dcterms:W3CDTF">2019-01-09T16:07:25Z</dcterms:created>
  <dcterms:modified xsi:type="dcterms:W3CDTF">2021-04-20T06:27:53Z</dcterms:modified>
</cp:coreProperties>
</file>