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5" r:id="rId2"/>
    <p:sldMasterId id="2147483679" r:id="rId3"/>
    <p:sldMasterId id="2147483683" r:id="rId4"/>
    <p:sldMasterId id="2147483712" r:id="rId5"/>
  </p:sldMasterIdLst>
  <p:notesMasterIdLst>
    <p:notesMasterId r:id="rId32"/>
  </p:notesMasterIdLst>
  <p:handoutMasterIdLst>
    <p:handoutMasterId r:id="rId33"/>
  </p:handoutMasterIdLst>
  <p:sldIdLst>
    <p:sldId id="589" r:id="rId6"/>
    <p:sldId id="603" r:id="rId7"/>
    <p:sldId id="629" r:id="rId8"/>
    <p:sldId id="633" r:id="rId9"/>
    <p:sldId id="608" r:id="rId10"/>
    <p:sldId id="630" r:id="rId11"/>
    <p:sldId id="500" r:id="rId12"/>
    <p:sldId id="498" r:id="rId13"/>
    <p:sldId id="597" r:id="rId14"/>
    <p:sldId id="602" r:id="rId15"/>
    <p:sldId id="652" r:id="rId16"/>
    <p:sldId id="632" r:id="rId17"/>
    <p:sldId id="596" r:id="rId18"/>
    <p:sldId id="631" r:id="rId19"/>
    <p:sldId id="628" r:id="rId20"/>
    <p:sldId id="634" r:id="rId21"/>
    <p:sldId id="653" r:id="rId22"/>
    <p:sldId id="643" r:id="rId23"/>
    <p:sldId id="651" r:id="rId24"/>
    <p:sldId id="655" r:id="rId25"/>
    <p:sldId id="656" r:id="rId26"/>
    <p:sldId id="594" r:id="rId27"/>
    <p:sldId id="650" r:id="rId28"/>
    <p:sldId id="657" r:id="rId29"/>
    <p:sldId id="626" r:id="rId30"/>
    <p:sldId id="600" r:id="rId31"/>
  </p:sldIdLst>
  <p:sldSz cx="12190413" cy="6858000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A28"/>
    <a:srgbClr val="F9B004"/>
    <a:srgbClr val="7FA4C6"/>
    <a:srgbClr val="FAC9AE"/>
    <a:srgbClr val="4E4541"/>
    <a:srgbClr val="F9C839"/>
    <a:srgbClr val="E63B2D"/>
    <a:srgbClr val="E83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1" autoAdjust="0"/>
    <p:restoredTop sz="94601" autoAdjust="0"/>
  </p:normalViewPr>
  <p:slideViewPr>
    <p:cSldViewPr>
      <p:cViewPr varScale="1">
        <p:scale>
          <a:sx n="66" d="100"/>
          <a:sy n="66" d="100"/>
        </p:scale>
        <p:origin x="688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7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E07A1-3E3D-40CE-BB63-2E1844FBD643}" type="doc">
      <dgm:prSet loTypeId="urn:microsoft.com/office/officeart/2005/8/layout/hChevron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13359C99-C877-4F49-8C3C-018C0704DF08}">
      <dgm:prSet phldrT="[Texte]" custT="1"/>
      <dgm:spPr>
        <a:xfrm>
          <a:off x="3090950" y="435323"/>
          <a:ext cx="2148243" cy="1025390"/>
        </a:xfrm>
        <a:prstGeom prst="chevron">
          <a:avLst/>
        </a:prstGeom>
        <a:solidFill>
          <a:srgbClr val="9BBB5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20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17 novembre</a:t>
          </a:r>
          <a:endParaRPr lang="fr-FR" sz="20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36BBF4F-259F-41A3-86F0-96E5C1FF2464}" type="parTrans" cxnId="{636808CA-51B1-497C-A37B-541670629B44}">
      <dgm:prSet/>
      <dgm:spPr/>
      <dgm:t>
        <a:bodyPr/>
        <a:lstStyle/>
        <a:p>
          <a:endParaRPr lang="fr-FR"/>
        </a:p>
      </dgm:t>
    </dgm:pt>
    <dgm:pt modelId="{91C8A8C9-1C9B-414F-8FF5-4C73AB368794}" type="sibTrans" cxnId="{636808CA-51B1-497C-A37B-541670629B44}">
      <dgm:prSet/>
      <dgm:spPr/>
      <dgm:t>
        <a:bodyPr/>
        <a:lstStyle/>
        <a:p>
          <a:endParaRPr lang="fr-FR"/>
        </a:p>
      </dgm:t>
    </dgm:pt>
    <dgm:pt modelId="{83838271-8D40-49EF-9EB5-5BCF7DAB82BE}">
      <dgm:prSet phldrT="[Texte]" custT="1"/>
      <dgm:spPr>
        <a:xfrm>
          <a:off x="4726498" y="435323"/>
          <a:ext cx="2959019" cy="1025390"/>
        </a:xfrm>
        <a:prstGeom prst="chevron">
          <a:avLst/>
        </a:prstGeom>
        <a:solidFill>
          <a:srgbClr val="8064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20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18 novembre</a:t>
          </a:r>
          <a:endParaRPr lang="fr-FR" sz="20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7B2FC8-CFF0-4B41-BA96-C129C28C61A4}" type="parTrans" cxnId="{202F8D00-170D-4010-B9D1-213379FC7630}">
      <dgm:prSet/>
      <dgm:spPr/>
      <dgm:t>
        <a:bodyPr/>
        <a:lstStyle/>
        <a:p>
          <a:endParaRPr lang="fr-FR"/>
        </a:p>
      </dgm:t>
    </dgm:pt>
    <dgm:pt modelId="{782C9A36-84E7-4A27-BF76-6B79DEAFFFA5}" type="sibTrans" cxnId="{202F8D00-170D-4010-B9D1-213379FC7630}">
      <dgm:prSet/>
      <dgm:spPr/>
      <dgm:t>
        <a:bodyPr/>
        <a:lstStyle/>
        <a:p>
          <a:endParaRPr lang="fr-FR"/>
        </a:p>
      </dgm:t>
    </dgm:pt>
    <dgm:pt modelId="{0DC68CD9-84B1-4F85-99EA-FE1FC5596959}">
      <dgm:prSet phldrT="[Texte]" custT="1"/>
      <dgm:spPr>
        <a:xfrm>
          <a:off x="7172823" y="435323"/>
          <a:ext cx="2532380" cy="1025390"/>
        </a:xfrm>
        <a:prstGeom prst="chevron">
          <a:avLst/>
        </a:prstGeom>
        <a:solidFill>
          <a:srgbClr val="4BACC6">
            <a:shade val="50000"/>
            <a:hueOff val="168648"/>
            <a:satOff val="-3730"/>
            <a:lumOff val="2799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20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 19 novembre</a:t>
          </a:r>
          <a:endParaRPr lang="fr-FR" sz="20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E3DEF49F-CA1D-4ECE-B99A-33ED921936C2}" type="parTrans" cxnId="{685F5982-BB6A-4A4B-8D77-5D894D3320A0}">
      <dgm:prSet/>
      <dgm:spPr/>
      <dgm:t>
        <a:bodyPr/>
        <a:lstStyle/>
        <a:p>
          <a:endParaRPr lang="fr-FR"/>
        </a:p>
      </dgm:t>
    </dgm:pt>
    <dgm:pt modelId="{2AAE6EEA-5149-490A-BAAD-1C6E3AC640E5}" type="sibTrans" cxnId="{685F5982-BB6A-4A4B-8D77-5D894D3320A0}">
      <dgm:prSet/>
      <dgm:spPr/>
      <dgm:t>
        <a:bodyPr/>
        <a:lstStyle/>
        <a:p>
          <a:endParaRPr lang="fr-FR"/>
        </a:p>
      </dgm:t>
    </dgm:pt>
    <dgm:pt modelId="{C2E90F2F-CC16-48AA-A960-6D79BE80571F}">
      <dgm:prSet phldrT="[Texte]" custT="1"/>
      <dgm:spPr>
        <a:xfrm>
          <a:off x="5268" y="435323"/>
          <a:ext cx="2405847" cy="1025390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20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15 novembre</a:t>
          </a:r>
          <a:endParaRPr lang="fr-FR" sz="20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1CAE75E-C6E6-49A7-9D85-D582D8E85EF3}" type="parTrans" cxnId="{B42AE998-07B2-4990-887C-54533CF309C9}">
      <dgm:prSet/>
      <dgm:spPr/>
      <dgm:t>
        <a:bodyPr/>
        <a:lstStyle/>
        <a:p>
          <a:endParaRPr lang="fr-FR"/>
        </a:p>
      </dgm:t>
    </dgm:pt>
    <dgm:pt modelId="{A980F26D-D601-469C-A36F-F37A8D08229C}" type="sibTrans" cxnId="{B42AE998-07B2-4990-887C-54533CF309C9}">
      <dgm:prSet/>
      <dgm:spPr/>
      <dgm:t>
        <a:bodyPr/>
        <a:lstStyle/>
        <a:p>
          <a:endParaRPr lang="fr-FR"/>
        </a:p>
      </dgm:t>
    </dgm:pt>
    <dgm:pt modelId="{DAA2DE82-D80D-4277-977D-E8CFAE59188F}">
      <dgm:prSet phldrT="[Texte]" custT="1"/>
      <dgm:spPr>
        <a:xfrm>
          <a:off x="1898421" y="435323"/>
          <a:ext cx="1705223" cy="1025390"/>
        </a:xfrm>
        <a:prstGeom prst="chevron">
          <a:avLst/>
        </a:prstGeom>
        <a:solidFill>
          <a:srgbClr val="69605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20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16 novembre </a:t>
          </a:r>
          <a:endParaRPr lang="fr-FR" sz="20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8E65A259-53F1-4AE9-BF9C-75E4F19FCF40}" type="parTrans" cxnId="{CB8650A8-1B1C-4C8E-A661-31C337EB9761}">
      <dgm:prSet/>
      <dgm:spPr/>
      <dgm:t>
        <a:bodyPr/>
        <a:lstStyle/>
        <a:p>
          <a:endParaRPr lang="fr-FR"/>
        </a:p>
      </dgm:t>
    </dgm:pt>
    <dgm:pt modelId="{DBA70571-DCF8-41C6-B96E-7B8BD724BB30}" type="sibTrans" cxnId="{CB8650A8-1B1C-4C8E-A661-31C337EB9761}">
      <dgm:prSet/>
      <dgm:spPr/>
      <dgm:t>
        <a:bodyPr/>
        <a:lstStyle/>
        <a:p>
          <a:endParaRPr lang="fr-FR"/>
        </a:p>
      </dgm:t>
    </dgm:pt>
    <dgm:pt modelId="{3FDB0BFD-936E-47B6-8726-3C48FA93AE66}" type="pres">
      <dgm:prSet presAssocID="{320E07A1-3E3D-40CE-BB63-2E1844FBD6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A13CE6-4010-47C5-8419-630DE1183BEE}" type="pres">
      <dgm:prSet presAssocID="{C2E90F2F-CC16-48AA-A960-6D79BE80571F}" presName="parTxOnly" presStyleLbl="node1" presStyleIdx="0" presStyleCnt="5" custScaleX="938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AE49FA-D2B8-4519-AB98-4F170178647B}" type="pres">
      <dgm:prSet presAssocID="{A980F26D-D601-469C-A36F-F37A8D08229C}" presName="parSpace" presStyleCnt="0"/>
      <dgm:spPr/>
    </dgm:pt>
    <dgm:pt modelId="{7468086F-08A6-4A40-BC17-16455C3029F2}" type="pres">
      <dgm:prSet presAssocID="{DAA2DE82-D80D-4277-977D-E8CFAE59188F}" presName="parTxOnly" presStyleLbl="node1" presStyleIdx="1" presStyleCnt="5" custScaleX="1091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7C8427-2B14-4EC2-AA09-9F53495E9CB9}" type="pres">
      <dgm:prSet presAssocID="{DBA70571-DCF8-41C6-B96E-7B8BD724BB30}" presName="parSpace" presStyleCnt="0"/>
      <dgm:spPr/>
    </dgm:pt>
    <dgm:pt modelId="{E8491221-4A66-4FF6-A4B0-726106325BE6}" type="pres">
      <dgm:prSet presAssocID="{13359C99-C877-4F49-8C3C-018C0704DF08}" presName="parTxOnly" presStyleLbl="node1" presStyleIdx="2" presStyleCnt="5" custScaleX="969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138AA-FCA6-4491-8405-EC04497BB1C8}" type="pres">
      <dgm:prSet presAssocID="{91C8A8C9-1C9B-414F-8FF5-4C73AB368794}" presName="parSpace" presStyleCnt="0"/>
      <dgm:spPr/>
    </dgm:pt>
    <dgm:pt modelId="{F6730B48-0FAF-4D86-B6B0-E7E86242CF08}" type="pres">
      <dgm:prSet presAssocID="{83838271-8D40-49EF-9EB5-5BCF7DAB82BE}" presName="parTxOnly" presStyleLbl="node1" presStyleIdx="3" presStyleCnt="5" custAng="0" custScaleX="115430" custLinFactNeighborX="714" custLinFactNeighborY="-4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96ABF3-2113-4FCE-98B6-E760DEDE89D1}" type="pres">
      <dgm:prSet presAssocID="{782C9A36-84E7-4A27-BF76-6B79DEAFFFA5}" presName="parSpace" presStyleCnt="0"/>
      <dgm:spPr/>
    </dgm:pt>
    <dgm:pt modelId="{FB56B52E-F4AD-4BC9-BC2D-F4C3FF96462F}" type="pres">
      <dgm:prSet presAssocID="{0DC68CD9-84B1-4F85-99EA-FE1FC5596959}" presName="parTxOnly" presStyleLbl="node1" presStyleIdx="4" presStyleCnt="5" custScaleX="98787" custLinFactNeighborX="12170" custLinFactNeighborY="21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96BD62-0144-451C-9F7A-B1B08D160BEE}" type="presOf" srcId="{C2E90F2F-CC16-48AA-A960-6D79BE80571F}" destId="{BFA13CE6-4010-47C5-8419-630DE1183BEE}" srcOrd="0" destOrd="0" presId="urn:microsoft.com/office/officeart/2005/8/layout/hChevron3"/>
    <dgm:cxn modelId="{7B75B28F-50B5-4B9D-A352-C1E667255028}" type="presOf" srcId="{13359C99-C877-4F49-8C3C-018C0704DF08}" destId="{E8491221-4A66-4FF6-A4B0-726106325BE6}" srcOrd="0" destOrd="0" presId="urn:microsoft.com/office/officeart/2005/8/layout/hChevron3"/>
    <dgm:cxn modelId="{B42AE998-07B2-4990-887C-54533CF309C9}" srcId="{320E07A1-3E3D-40CE-BB63-2E1844FBD643}" destId="{C2E90F2F-CC16-48AA-A960-6D79BE80571F}" srcOrd="0" destOrd="0" parTransId="{01CAE75E-C6E6-49A7-9D85-D582D8E85EF3}" sibTransId="{A980F26D-D601-469C-A36F-F37A8D08229C}"/>
    <dgm:cxn modelId="{495390F7-8559-429F-98DA-CB23E288292D}" type="presOf" srcId="{83838271-8D40-49EF-9EB5-5BCF7DAB82BE}" destId="{F6730B48-0FAF-4D86-B6B0-E7E86242CF08}" srcOrd="0" destOrd="0" presId="urn:microsoft.com/office/officeart/2005/8/layout/hChevron3"/>
    <dgm:cxn modelId="{E7A68C37-79EF-42A9-8BFD-07F21F503D9C}" type="presOf" srcId="{0DC68CD9-84B1-4F85-99EA-FE1FC5596959}" destId="{FB56B52E-F4AD-4BC9-BC2D-F4C3FF96462F}" srcOrd="0" destOrd="0" presId="urn:microsoft.com/office/officeart/2005/8/layout/hChevron3"/>
    <dgm:cxn modelId="{685F5982-BB6A-4A4B-8D77-5D894D3320A0}" srcId="{320E07A1-3E3D-40CE-BB63-2E1844FBD643}" destId="{0DC68CD9-84B1-4F85-99EA-FE1FC5596959}" srcOrd="4" destOrd="0" parTransId="{E3DEF49F-CA1D-4ECE-B99A-33ED921936C2}" sibTransId="{2AAE6EEA-5149-490A-BAAD-1C6E3AC640E5}"/>
    <dgm:cxn modelId="{A15B9BAF-5BB8-43DF-BFEE-CCA50BD5AA02}" type="presOf" srcId="{320E07A1-3E3D-40CE-BB63-2E1844FBD643}" destId="{3FDB0BFD-936E-47B6-8726-3C48FA93AE66}" srcOrd="0" destOrd="0" presId="urn:microsoft.com/office/officeart/2005/8/layout/hChevron3"/>
    <dgm:cxn modelId="{636808CA-51B1-497C-A37B-541670629B44}" srcId="{320E07A1-3E3D-40CE-BB63-2E1844FBD643}" destId="{13359C99-C877-4F49-8C3C-018C0704DF08}" srcOrd="2" destOrd="0" parTransId="{C36BBF4F-259F-41A3-86F0-96E5C1FF2464}" sibTransId="{91C8A8C9-1C9B-414F-8FF5-4C73AB368794}"/>
    <dgm:cxn modelId="{36A26B9C-6D43-44CB-96DA-6279BB13F02E}" type="presOf" srcId="{DAA2DE82-D80D-4277-977D-E8CFAE59188F}" destId="{7468086F-08A6-4A40-BC17-16455C3029F2}" srcOrd="0" destOrd="0" presId="urn:microsoft.com/office/officeart/2005/8/layout/hChevron3"/>
    <dgm:cxn modelId="{202F8D00-170D-4010-B9D1-213379FC7630}" srcId="{320E07A1-3E3D-40CE-BB63-2E1844FBD643}" destId="{83838271-8D40-49EF-9EB5-5BCF7DAB82BE}" srcOrd="3" destOrd="0" parTransId="{CE7B2FC8-CFF0-4B41-BA96-C129C28C61A4}" sibTransId="{782C9A36-84E7-4A27-BF76-6B79DEAFFFA5}"/>
    <dgm:cxn modelId="{CB8650A8-1B1C-4C8E-A661-31C337EB9761}" srcId="{320E07A1-3E3D-40CE-BB63-2E1844FBD643}" destId="{DAA2DE82-D80D-4277-977D-E8CFAE59188F}" srcOrd="1" destOrd="0" parTransId="{8E65A259-53F1-4AE9-BF9C-75E4F19FCF40}" sibTransId="{DBA70571-DCF8-41C6-B96E-7B8BD724BB30}"/>
    <dgm:cxn modelId="{74866B9E-2F8B-4A3C-B295-204E6E590BBB}" type="presParOf" srcId="{3FDB0BFD-936E-47B6-8726-3C48FA93AE66}" destId="{BFA13CE6-4010-47C5-8419-630DE1183BEE}" srcOrd="0" destOrd="0" presId="urn:microsoft.com/office/officeart/2005/8/layout/hChevron3"/>
    <dgm:cxn modelId="{E066FAA7-D97E-4174-9AE7-0C6A1B751985}" type="presParOf" srcId="{3FDB0BFD-936E-47B6-8726-3C48FA93AE66}" destId="{A8AE49FA-D2B8-4519-AB98-4F170178647B}" srcOrd="1" destOrd="0" presId="urn:microsoft.com/office/officeart/2005/8/layout/hChevron3"/>
    <dgm:cxn modelId="{4B0AE4B1-EE00-4E84-B4EC-D654EAB5F3EE}" type="presParOf" srcId="{3FDB0BFD-936E-47B6-8726-3C48FA93AE66}" destId="{7468086F-08A6-4A40-BC17-16455C3029F2}" srcOrd="2" destOrd="0" presId="urn:microsoft.com/office/officeart/2005/8/layout/hChevron3"/>
    <dgm:cxn modelId="{669C99F0-3EBF-47D0-8A73-F649F0492DEE}" type="presParOf" srcId="{3FDB0BFD-936E-47B6-8726-3C48FA93AE66}" destId="{117C8427-2B14-4EC2-AA09-9F53495E9CB9}" srcOrd="3" destOrd="0" presId="urn:microsoft.com/office/officeart/2005/8/layout/hChevron3"/>
    <dgm:cxn modelId="{3C0DD31A-0808-47D5-8F41-E6D2D4F00AE0}" type="presParOf" srcId="{3FDB0BFD-936E-47B6-8726-3C48FA93AE66}" destId="{E8491221-4A66-4FF6-A4B0-726106325BE6}" srcOrd="4" destOrd="0" presId="urn:microsoft.com/office/officeart/2005/8/layout/hChevron3"/>
    <dgm:cxn modelId="{35DAB8E2-C78F-4BB5-A65E-5387CB962B0F}" type="presParOf" srcId="{3FDB0BFD-936E-47B6-8726-3C48FA93AE66}" destId="{47A138AA-FCA6-4491-8405-EC04497BB1C8}" srcOrd="5" destOrd="0" presId="urn:microsoft.com/office/officeart/2005/8/layout/hChevron3"/>
    <dgm:cxn modelId="{CF184C43-815B-44B4-81AE-8396BF786C19}" type="presParOf" srcId="{3FDB0BFD-936E-47B6-8726-3C48FA93AE66}" destId="{F6730B48-0FAF-4D86-B6B0-E7E86242CF08}" srcOrd="6" destOrd="0" presId="urn:microsoft.com/office/officeart/2005/8/layout/hChevron3"/>
    <dgm:cxn modelId="{258CE9FD-2ACC-463B-8398-6D4094FF6C51}" type="presParOf" srcId="{3FDB0BFD-936E-47B6-8726-3C48FA93AE66}" destId="{F096ABF3-2113-4FCE-98B6-E760DEDE89D1}" srcOrd="7" destOrd="0" presId="urn:microsoft.com/office/officeart/2005/8/layout/hChevron3"/>
    <dgm:cxn modelId="{D779A5F1-B30E-40DF-AC5B-9722F1FB4353}" type="presParOf" srcId="{3FDB0BFD-936E-47B6-8726-3C48FA93AE66}" destId="{FB56B52E-F4AD-4BC9-BC2D-F4C3FF96462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13CE6-4010-47C5-8419-630DE1183BEE}">
      <dsp:nvSpPr>
        <dsp:cNvPr id="0" name=""/>
        <dsp:cNvSpPr/>
      </dsp:nvSpPr>
      <dsp:spPr>
        <a:xfrm>
          <a:off x="2412" y="353029"/>
          <a:ext cx="2567153" cy="1094140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15 novembre</a:t>
          </a:r>
          <a:endParaRPr lang="fr-FR" sz="2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412" y="353029"/>
        <a:ext cx="2293618" cy="1094140"/>
      </dsp:txXfrm>
    </dsp:sp>
    <dsp:sp modelId="{7468086F-08A6-4A40-BC17-16455C3029F2}">
      <dsp:nvSpPr>
        <dsp:cNvPr id="0" name=""/>
        <dsp:cNvSpPr/>
      </dsp:nvSpPr>
      <dsp:spPr>
        <a:xfrm>
          <a:off x="2022496" y="353029"/>
          <a:ext cx="2986783" cy="1094140"/>
        </a:xfrm>
        <a:prstGeom prst="chevron">
          <a:avLst/>
        </a:prstGeom>
        <a:solidFill>
          <a:srgbClr val="69605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16 novembre </a:t>
          </a:r>
          <a:endParaRPr lang="fr-FR" sz="2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569566" y="353029"/>
        <a:ext cx="1892643" cy="1094140"/>
      </dsp:txXfrm>
    </dsp:sp>
    <dsp:sp modelId="{E8491221-4A66-4FF6-A4B0-726106325BE6}">
      <dsp:nvSpPr>
        <dsp:cNvPr id="0" name=""/>
        <dsp:cNvSpPr/>
      </dsp:nvSpPr>
      <dsp:spPr>
        <a:xfrm>
          <a:off x="4462210" y="353029"/>
          <a:ext cx="2651156" cy="1094140"/>
        </a:xfrm>
        <a:prstGeom prst="chevron">
          <a:avLst/>
        </a:prstGeom>
        <a:solidFill>
          <a:srgbClr val="9BBB5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17 novembre</a:t>
          </a:r>
          <a:endParaRPr lang="fr-FR" sz="2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009280" y="353029"/>
        <a:ext cx="1557016" cy="1094140"/>
      </dsp:txXfrm>
    </dsp:sp>
    <dsp:sp modelId="{F6730B48-0FAF-4D86-B6B0-E7E86242CF08}">
      <dsp:nvSpPr>
        <dsp:cNvPr id="0" name=""/>
        <dsp:cNvSpPr/>
      </dsp:nvSpPr>
      <dsp:spPr>
        <a:xfrm>
          <a:off x="6570202" y="348095"/>
          <a:ext cx="3157414" cy="1094140"/>
        </a:xfrm>
        <a:prstGeom prst="chevron">
          <a:avLst/>
        </a:prstGeom>
        <a:solidFill>
          <a:srgbClr val="8064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18 novembre</a:t>
          </a:r>
          <a:endParaRPr lang="fr-FR" sz="2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117272" y="348095"/>
        <a:ext cx="2063274" cy="1094140"/>
      </dsp:txXfrm>
    </dsp:sp>
    <dsp:sp modelId="{FB56B52E-F4AD-4BC9-BC2D-F4C3FF96462F}">
      <dsp:nvSpPr>
        <dsp:cNvPr id="0" name=""/>
        <dsp:cNvSpPr/>
      </dsp:nvSpPr>
      <dsp:spPr>
        <a:xfrm>
          <a:off x="9179054" y="376072"/>
          <a:ext cx="2702170" cy="1094140"/>
        </a:xfrm>
        <a:prstGeom prst="chevron">
          <a:avLst/>
        </a:prstGeom>
        <a:solidFill>
          <a:srgbClr val="4BACC6">
            <a:shade val="50000"/>
            <a:hueOff val="168648"/>
            <a:satOff val="-3730"/>
            <a:lumOff val="2799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 19 novembre</a:t>
          </a:r>
          <a:endParaRPr lang="fr-FR" sz="2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9726124" y="376072"/>
        <a:ext cx="1608030" cy="109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7E8C-DC09-4808-B500-1DBA562B9170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FD813-80FB-4DC3-A02B-B2A59EB4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8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552" tIns="45775" rIns="91552" bIns="457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9" y="0"/>
            <a:ext cx="2951163" cy="497126"/>
          </a:xfrm>
          <a:prstGeom prst="rect">
            <a:avLst/>
          </a:prstGeom>
        </p:spPr>
        <p:txBody>
          <a:bodyPr vert="horz" lIns="91552" tIns="45775" rIns="91552" bIns="45775" rtlCol="0"/>
          <a:lstStyle>
            <a:lvl1pPr algn="r">
              <a:defRPr sz="1200"/>
            </a:lvl1pPr>
          </a:lstStyle>
          <a:p>
            <a:fld id="{4469BAED-7244-4CFD-B296-4CA0E295109A}" type="datetimeFigureOut">
              <a:rPr lang="fr-FR" smtClean="0"/>
              <a:pPr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5" rIns="91552" bIns="4577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552" tIns="45775" rIns="91552" bIns="45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552" tIns="45775" rIns="91552" bIns="457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9" y="9443662"/>
            <a:ext cx="2951163" cy="497126"/>
          </a:xfrm>
          <a:prstGeom prst="rect">
            <a:avLst/>
          </a:prstGeom>
        </p:spPr>
        <p:txBody>
          <a:bodyPr vert="horz" lIns="91552" tIns="45775" rIns="91552" bIns="45775" rtlCol="0" anchor="b"/>
          <a:lstStyle>
            <a:lvl1pPr algn="r">
              <a:defRPr sz="1200"/>
            </a:lvl1pPr>
          </a:lstStyle>
          <a:p>
            <a:fld id="{7CC980D4-DF77-4EAC-99C4-8485D56CB4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80D4-DF77-4EAC-99C4-8485D56CB4A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8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980D4-DF77-4EAC-99C4-8485D56CB4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21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980D4-DF77-4EAC-99C4-8485D56CB4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1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80D4-DF77-4EAC-99C4-8485D56CB4A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00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7ADBC3-000C-B048-B539-44A2B836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7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7ADBC3-000C-B048-B539-44A2B836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6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D6A8103F-6A1B-41E5-A266-7FE6A94E5AA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616156" y="812554"/>
            <a:ext cx="11469782" cy="62458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sur une ligne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16156" y="1630732"/>
            <a:ext cx="11219662" cy="5040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Forme libre : forme 26">
            <a:extLst>
              <a:ext uri="{FF2B5EF4-FFF2-40B4-BE49-F238E27FC236}">
                <a16:creationId xmlns:a16="http://schemas.microsoft.com/office/drawing/2014/main" id="{12C05A7A-D68C-46FC-9A82-CAE127512222}"/>
              </a:ext>
            </a:extLst>
          </p:cNvPr>
          <p:cNvSpPr/>
          <p:nvPr/>
        </p:nvSpPr>
        <p:spPr>
          <a:xfrm rot="5400000" flipV="1">
            <a:off x="-482448" y="804794"/>
            <a:ext cx="1470605" cy="517653"/>
          </a:xfrm>
          <a:custGeom>
            <a:avLst/>
            <a:gdLst>
              <a:gd name="connsiteX0" fmla="*/ 0 w 1413084"/>
              <a:gd name="connsiteY0" fmla="*/ 0 h 527694"/>
              <a:gd name="connsiteX1" fmla="*/ 75342 w 1413084"/>
              <a:gd name="connsiteY1" fmla="*/ 14249 h 527694"/>
              <a:gd name="connsiteX2" fmla="*/ 188535 w 1413084"/>
              <a:gd name="connsiteY2" fmla="*/ 63463 h 527694"/>
              <a:gd name="connsiteX3" fmla="*/ 411830 w 1413084"/>
              <a:gd name="connsiteY3" fmla="*/ 281216 h 527694"/>
              <a:gd name="connsiteX4" fmla="*/ 587619 w 1413084"/>
              <a:gd name="connsiteY4" fmla="*/ 480769 h 527694"/>
              <a:gd name="connsiteX5" fmla="*/ 681241 w 1413084"/>
              <a:gd name="connsiteY5" fmla="*/ 520016 h 527694"/>
              <a:gd name="connsiteX6" fmla="*/ 696792 w 1413084"/>
              <a:gd name="connsiteY6" fmla="*/ 527694 h 527694"/>
              <a:gd name="connsiteX7" fmla="*/ 729281 w 1413084"/>
              <a:gd name="connsiteY7" fmla="*/ 527694 h 527694"/>
              <a:gd name="connsiteX8" fmla="*/ 748432 w 1413084"/>
              <a:gd name="connsiteY8" fmla="*/ 519636 h 527694"/>
              <a:gd name="connsiteX9" fmla="*/ 836981 w 1413084"/>
              <a:gd name="connsiteY9" fmla="*/ 486362 h 527694"/>
              <a:gd name="connsiteX10" fmla="*/ 1012319 w 1413084"/>
              <a:gd name="connsiteY10" fmla="*/ 314680 h 527694"/>
              <a:gd name="connsiteX11" fmla="*/ 1238111 w 1413084"/>
              <a:gd name="connsiteY11" fmla="*/ 77586 h 527694"/>
              <a:gd name="connsiteX12" fmla="*/ 1407272 w 1413084"/>
              <a:gd name="connsiteY12" fmla="*/ 799 h 527694"/>
              <a:gd name="connsiteX13" fmla="*/ 1413084 w 1413084"/>
              <a:gd name="connsiteY13" fmla="*/ 0 h 52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3084" h="527694">
                <a:moveTo>
                  <a:pt x="0" y="0"/>
                </a:moveTo>
                <a:lnTo>
                  <a:pt x="75342" y="14249"/>
                </a:lnTo>
                <a:cubicBezTo>
                  <a:pt x="113356" y="25377"/>
                  <a:pt x="151114" y="41090"/>
                  <a:pt x="188535" y="63463"/>
                </a:cubicBezTo>
                <a:cubicBezTo>
                  <a:pt x="267712" y="110767"/>
                  <a:pt x="341122" y="186986"/>
                  <a:pt x="411830" y="281216"/>
                </a:cubicBezTo>
                <a:cubicBezTo>
                  <a:pt x="468422" y="356583"/>
                  <a:pt x="524521" y="435929"/>
                  <a:pt x="587619" y="480769"/>
                </a:cubicBezTo>
                <a:cubicBezTo>
                  <a:pt x="618064" y="502383"/>
                  <a:pt x="648998" y="519543"/>
                  <a:pt x="681241" y="520016"/>
                </a:cubicBezTo>
                <a:cubicBezTo>
                  <a:pt x="686440" y="520111"/>
                  <a:pt x="691635" y="525041"/>
                  <a:pt x="696792" y="527694"/>
                </a:cubicBezTo>
                <a:cubicBezTo>
                  <a:pt x="707635" y="527694"/>
                  <a:pt x="718438" y="527694"/>
                  <a:pt x="729281" y="527694"/>
                </a:cubicBezTo>
                <a:cubicBezTo>
                  <a:pt x="735664" y="524946"/>
                  <a:pt x="742006" y="522006"/>
                  <a:pt x="748432" y="519636"/>
                </a:cubicBezTo>
                <a:cubicBezTo>
                  <a:pt x="777974" y="508828"/>
                  <a:pt x="808214" y="503995"/>
                  <a:pt x="836981" y="486362"/>
                </a:cubicBezTo>
                <a:cubicBezTo>
                  <a:pt x="898768" y="448632"/>
                  <a:pt x="955768" y="383031"/>
                  <a:pt x="1012319" y="314680"/>
                </a:cubicBezTo>
                <a:cubicBezTo>
                  <a:pt x="1085564" y="225853"/>
                  <a:pt x="1158482" y="134466"/>
                  <a:pt x="1238111" y="77586"/>
                </a:cubicBezTo>
                <a:cubicBezTo>
                  <a:pt x="1293353" y="38056"/>
                  <a:pt x="1349289" y="7625"/>
                  <a:pt x="1407272" y="799"/>
                </a:cubicBezTo>
                <a:lnTo>
                  <a:pt x="1413084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8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43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072B4820-790D-4557-8B30-58DA2E0C9DB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616156" y="798046"/>
            <a:ext cx="11469782" cy="62458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sur une ligne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12265" y="1630731"/>
            <a:ext cx="3543051" cy="50403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364463" y="1625602"/>
            <a:ext cx="3543051" cy="50403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8116660" y="1599604"/>
            <a:ext cx="3543051" cy="50403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Forme libre : forme 26">
            <a:extLst>
              <a:ext uri="{FF2B5EF4-FFF2-40B4-BE49-F238E27FC236}">
                <a16:creationId xmlns:a16="http://schemas.microsoft.com/office/drawing/2014/main" id="{12C05A7A-D68C-46FC-9A82-CAE127512222}"/>
              </a:ext>
            </a:extLst>
          </p:cNvPr>
          <p:cNvSpPr/>
          <p:nvPr/>
        </p:nvSpPr>
        <p:spPr>
          <a:xfrm rot="5400000" flipV="1">
            <a:off x="-482448" y="804794"/>
            <a:ext cx="1470605" cy="517653"/>
          </a:xfrm>
          <a:custGeom>
            <a:avLst/>
            <a:gdLst>
              <a:gd name="connsiteX0" fmla="*/ 0 w 1413084"/>
              <a:gd name="connsiteY0" fmla="*/ 0 h 527694"/>
              <a:gd name="connsiteX1" fmla="*/ 75342 w 1413084"/>
              <a:gd name="connsiteY1" fmla="*/ 14249 h 527694"/>
              <a:gd name="connsiteX2" fmla="*/ 188535 w 1413084"/>
              <a:gd name="connsiteY2" fmla="*/ 63463 h 527694"/>
              <a:gd name="connsiteX3" fmla="*/ 411830 w 1413084"/>
              <a:gd name="connsiteY3" fmla="*/ 281216 h 527694"/>
              <a:gd name="connsiteX4" fmla="*/ 587619 w 1413084"/>
              <a:gd name="connsiteY4" fmla="*/ 480769 h 527694"/>
              <a:gd name="connsiteX5" fmla="*/ 681241 w 1413084"/>
              <a:gd name="connsiteY5" fmla="*/ 520016 h 527694"/>
              <a:gd name="connsiteX6" fmla="*/ 696792 w 1413084"/>
              <a:gd name="connsiteY6" fmla="*/ 527694 h 527694"/>
              <a:gd name="connsiteX7" fmla="*/ 729281 w 1413084"/>
              <a:gd name="connsiteY7" fmla="*/ 527694 h 527694"/>
              <a:gd name="connsiteX8" fmla="*/ 748432 w 1413084"/>
              <a:gd name="connsiteY8" fmla="*/ 519636 h 527694"/>
              <a:gd name="connsiteX9" fmla="*/ 836981 w 1413084"/>
              <a:gd name="connsiteY9" fmla="*/ 486362 h 527694"/>
              <a:gd name="connsiteX10" fmla="*/ 1012319 w 1413084"/>
              <a:gd name="connsiteY10" fmla="*/ 314680 h 527694"/>
              <a:gd name="connsiteX11" fmla="*/ 1238111 w 1413084"/>
              <a:gd name="connsiteY11" fmla="*/ 77586 h 527694"/>
              <a:gd name="connsiteX12" fmla="*/ 1407272 w 1413084"/>
              <a:gd name="connsiteY12" fmla="*/ 799 h 527694"/>
              <a:gd name="connsiteX13" fmla="*/ 1413084 w 1413084"/>
              <a:gd name="connsiteY13" fmla="*/ 0 h 52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3084" h="527694">
                <a:moveTo>
                  <a:pt x="0" y="0"/>
                </a:moveTo>
                <a:lnTo>
                  <a:pt x="75342" y="14249"/>
                </a:lnTo>
                <a:cubicBezTo>
                  <a:pt x="113356" y="25377"/>
                  <a:pt x="151114" y="41090"/>
                  <a:pt x="188535" y="63463"/>
                </a:cubicBezTo>
                <a:cubicBezTo>
                  <a:pt x="267712" y="110767"/>
                  <a:pt x="341122" y="186986"/>
                  <a:pt x="411830" y="281216"/>
                </a:cubicBezTo>
                <a:cubicBezTo>
                  <a:pt x="468422" y="356583"/>
                  <a:pt x="524521" y="435929"/>
                  <a:pt x="587619" y="480769"/>
                </a:cubicBezTo>
                <a:cubicBezTo>
                  <a:pt x="618064" y="502383"/>
                  <a:pt x="648998" y="519543"/>
                  <a:pt x="681241" y="520016"/>
                </a:cubicBezTo>
                <a:cubicBezTo>
                  <a:pt x="686440" y="520111"/>
                  <a:pt x="691635" y="525041"/>
                  <a:pt x="696792" y="527694"/>
                </a:cubicBezTo>
                <a:cubicBezTo>
                  <a:pt x="707635" y="527694"/>
                  <a:pt x="718438" y="527694"/>
                  <a:pt x="729281" y="527694"/>
                </a:cubicBezTo>
                <a:cubicBezTo>
                  <a:pt x="735664" y="524946"/>
                  <a:pt x="742006" y="522006"/>
                  <a:pt x="748432" y="519636"/>
                </a:cubicBezTo>
                <a:cubicBezTo>
                  <a:pt x="777974" y="508828"/>
                  <a:pt x="808214" y="503995"/>
                  <a:pt x="836981" y="486362"/>
                </a:cubicBezTo>
                <a:cubicBezTo>
                  <a:pt x="898768" y="448632"/>
                  <a:pt x="955768" y="383031"/>
                  <a:pt x="1012319" y="314680"/>
                </a:cubicBezTo>
                <a:cubicBezTo>
                  <a:pt x="1085564" y="225853"/>
                  <a:pt x="1158482" y="134466"/>
                  <a:pt x="1238111" y="77586"/>
                </a:cubicBezTo>
                <a:cubicBezTo>
                  <a:pt x="1293353" y="38056"/>
                  <a:pt x="1349289" y="7625"/>
                  <a:pt x="1407272" y="799"/>
                </a:cubicBezTo>
                <a:lnTo>
                  <a:pt x="1413084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8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78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 lignes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6FB3B4C8-C38F-4806-AFDE-A53C0A6EEC0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696497" y="721048"/>
            <a:ext cx="11266934" cy="92079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96496" y="1798922"/>
            <a:ext cx="11266934" cy="450980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Forme libre : forme 26">
            <a:extLst>
              <a:ext uri="{FF2B5EF4-FFF2-40B4-BE49-F238E27FC236}">
                <a16:creationId xmlns:a16="http://schemas.microsoft.com/office/drawing/2014/main" id="{12C05A7A-D68C-46FC-9A82-CAE127512222}"/>
              </a:ext>
            </a:extLst>
          </p:cNvPr>
          <p:cNvSpPr/>
          <p:nvPr/>
        </p:nvSpPr>
        <p:spPr>
          <a:xfrm rot="5400000" flipV="1">
            <a:off x="-482448" y="804794"/>
            <a:ext cx="1470605" cy="517653"/>
          </a:xfrm>
          <a:custGeom>
            <a:avLst/>
            <a:gdLst>
              <a:gd name="connsiteX0" fmla="*/ 0 w 1413084"/>
              <a:gd name="connsiteY0" fmla="*/ 0 h 527694"/>
              <a:gd name="connsiteX1" fmla="*/ 75342 w 1413084"/>
              <a:gd name="connsiteY1" fmla="*/ 14249 h 527694"/>
              <a:gd name="connsiteX2" fmla="*/ 188535 w 1413084"/>
              <a:gd name="connsiteY2" fmla="*/ 63463 h 527694"/>
              <a:gd name="connsiteX3" fmla="*/ 411830 w 1413084"/>
              <a:gd name="connsiteY3" fmla="*/ 281216 h 527694"/>
              <a:gd name="connsiteX4" fmla="*/ 587619 w 1413084"/>
              <a:gd name="connsiteY4" fmla="*/ 480769 h 527694"/>
              <a:gd name="connsiteX5" fmla="*/ 681241 w 1413084"/>
              <a:gd name="connsiteY5" fmla="*/ 520016 h 527694"/>
              <a:gd name="connsiteX6" fmla="*/ 696792 w 1413084"/>
              <a:gd name="connsiteY6" fmla="*/ 527694 h 527694"/>
              <a:gd name="connsiteX7" fmla="*/ 729281 w 1413084"/>
              <a:gd name="connsiteY7" fmla="*/ 527694 h 527694"/>
              <a:gd name="connsiteX8" fmla="*/ 748432 w 1413084"/>
              <a:gd name="connsiteY8" fmla="*/ 519636 h 527694"/>
              <a:gd name="connsiteX9" fmla="*/ 836981 w 1413084"/>
              <a:gd name="connsiteY9" fmla="*/ 486362 h 527694"/>
              <a:gd name="connsiteX10" fmla="*/ 1012319 w 1413084"/>
              <a:gd name="connsiteY10" fmla="*/ 314680 h 527694"/>
              <a:gd name="connsiteX11" fmla="*/ 1238111 w 1413084"/>
              <a:gd name="connsiteY11" fmla="*/ 77586 h 527694"/>
              <a:gd name="connsiteX12" fmla="*/ 1407272 w 1413084"/>
              <a:gd name="connsiteY12" fmla="*/ 799 h 527694"/>
              <a:gd name="connsiteX13" fmla="*/ 1413084 w 1413084"/>
              <a:gd name="connsiteY13" fmla="*/ 0 h 52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3084" h="527694">
                <a:moveTo>
                  <a:pt x="0" y="0"/>
                </a:moveTo>
                <a:lnTo>
                  <a:pt x="75342" y="14249"/>
                </a:lnTo>
                <a:cubicBezTo>
                  <a:pt x="113356" y="25377"/>
                  <a:pt x="151114" y="41090"/>
                  <a:pt x="188535" y="63463"/>
                </a:cubicBezTo>
                <a:cubicBezTo>
                  <a:pt x="267712" y="110767"/>
                  <a:pt x="341122" y="186986"/>
                  <a:pt x="411830" y="281216"/>
                </a:cubicBezTo>
                <a:cubicBezTo>
                  <a:pt x="468422" y="356583"/>
                  <a:pt x="524521" y="435929"/>
                  <a:pt x="587619" y="480769"/>
                </a:cubicBezTo>
                <a:cubicBezTo>
                  <a:pt x="618064" y="502383"/>
                  <a:pt x="648998" y="519543"/>
                  <a:pt x="681241" y="520016"/>
                </a:cubicBezTo>
                <a:cubicBezTo>
                  <a:pt x="686440" y="520111"/>
                  <a:pt x="691635" y="525041"/>
                  <a:pt x="696792" y="527694"/>
                </a:cubicBezTo>
                <a:cubicBezTo>
                  <a:pt x="707635" y="527694"/>
                  <a:pt x="718438" y="527694"/>
                  <a:pt x="729281" y="527694"/>
                </a:cubicBezTo>
                <a:cubicBezTo>
                  <a:pt x="735664" y="524946"/>
                  <a:pt x="742006" y="522006"/>
                  <a:pt x="748432" y="519636"/>
                </a:cubicBezTo>
                <a:cubicBezTo>
                  <a:pt x="777974" y="508828"/>
                  <a:pt x="808214" y="503995"/>
                  <a:pt x="836981" y="486362"/>
                </a:cubicBezTo>
                <a:cubicBezTo>
                  <a:pt x="898768" y="448632"/>
                  <a:pt x="955768" y="383031"/>
                  <a:pt x="1012319" y="314680"/>
                </a:cubicBezTo>
                <a:cubicBezTo>
                  <a:pt x="1085564" y="225853"/>
                  <a:pt x="1158482" y="134466"/>
                  <a:pt x="1238111" y="77586"/>
                </a:cubicBezTo>
                <a:cubicBezTo>
                  <a:pt x="1293353" y="38056"/>
                  <a:pt x="1349289" y="7625"/>
                  <a:pt x="1407272" y="799"/>
                </a:cubicBezTo>
                <a:lnTo>
                  <a:pt x="1413084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8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04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1 IMAGE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F25D5E79-D06B-4054-B423-3EBD9CB86CC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2022" y="745254"/>
            <a:ext cx="11226964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258710" y="1500819"/>
            <a:ext cx="7704722" cy="48079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592022" y="1500819"/>
            <a:ext cx="3450816" cy="48586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Forme libre : forme 26">
            <a:extLst>
              <a:ext uri="{FF2B5EF4-FFF2-40B4-BE49-F238E27FC236}">
                <a16:creationId xmlns:a16="http://schemas.microsoft.com/office/drawing/2014/main" id="{12C05A7A-D68C-46FC-9A82-CAE127512222}"/>
              </a:ext>
            </a:extLst>
          </p:cNvPr>
          <p:cNvSpPr/>
          <p:nvPr/>
        </p:nvSpPr>
        <p:spPr>
          <a:xfrm rot="5400000" flipV="1">
            <a:off x="-482448" y="804794"/>
            <a:ext cx="1470605" cy="517653"/>
          </a:xfrm>
          <a:custGeom>
            <a:avLst/>
            <a:gdLst>
              <a:gd name="connsiteX0" fmla="*/ 0 w 1413084"/>
              <a:gd name="connsiteY0" fmla="*/ 0 h 527694"/>
              <a:gd name="connsiteX1" fmla="*/ 75342 w 1413084"/>
              <a:gd name="connsiteY1" fmla="*/ 14249 h 527694"/>
              <a:gd name="connsiteX2" fmla="*/ 188535 w 1413084"/>
              <a:gd name="connsiteY2" fmla="*/ 63463 h 527694"/>
              <a:gd name="connsiteX3" fmla="*/ 411830 w 1413084"/>
              <a:gd name="connsiteY3" fmla="*/ 281216 h 527694"/>
              <a:gd name="connsiteX4" fmla="*/ 587619 w 1413084"/>
              <a:gd name="connsiteY4" fmla="*/ 480769 h 527694"/>
              <a:gd name="connsiteX5" fmla="*/ 681241 w 1413084"/>
              <a:gd name="connsiteY5" fmla="*/ 520016 h 527694"/>
              <a:gd name="connsiteX6" fmla="*/ 696792 w 1413084"/>
              <a:gd name="connsiteY6" fmla="*/ 527694 h 527694"/>
              <a:gd name="connsiteX7" fmla="*/ 729281 w 1413084"/>
              <a:gd name="connsiteY7" fmla="*/ 527694 h 527694"/>
              <a:gd name="connsiteX8" fmla="*/ 748432 w 1413084"/>
              <a:gd name="connsiteY8" fmla="*/ 519636 h 527694"/>
              <a:gd name="connsiteX9" fmla="*/ 836981 w 1413084"/>
              <a:gd name="connsiteY9" fmla="*/ 486362 h 527694"/>
              <a:gd name="connsiteX10" fmla="*/ 1012319 w 1413084"/>
              <a:gd name="connsiteY10" fmla="*/ 314680 h 527694"/>
              <a:gd name="connsiteX11" fmla="*/ 1238111 w 1413084"/>
              <a:gd name="connsiteY11" fmla="*/ 77586 h 527694"/>
              <a:gd name="connsiteX12" fmla="*/ 1407272 w 1413084"/>
              <a:gd name="connsiteY12" fmla="*/ 799 h 527694"/>
              <a:gd name="connsiteX13" fmla="*/ 1413084 w 1413084"/>
              <a:gd name="connsiteY13" fmla="*/ 0 h 52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3084" h="527694">
                <a:moveTo>
                  <a:pt x="0" y="0"/>
                </a:moveTo>
                <a:lnTo>
                  <a:pt x="75342" y="14249"/>
                </a:lnTo>
                <a:cubicBezTo>
                  <a:pt x="113356" y="25377"/>
                  <a:pt x="151114" y="41090"/>
                  <a:pt x="188535" y="63463"/>
                </a:cubicBezTo>
                <a:cubicBezTo>
                  <a:pt x="267712" y="110767"/>
                  <a:pt x="341122" y="186986"/>
                  <a:pt x="411830" y="281216"/>
                </a:cubicBezTo>
                <a:cubicBezTo>
                  <a:pt x="468422" y="356583"/>
                  <a:pt x="524521" y="435929"/>
                  <a:pt x="587619" y="480769"/>
                </a:cubicBezTo>
                <a:cubicBezTo>
                  <a:pt x="618064" y="502383"/>
                  <a:pt x="648998" y="519543"/>
                  <a:pt x="681241" y="520016"/>
                </a:cubicBezTo>
                <a:cubicBezTo>
                  <a:pt x="686440" y="520111"/>
                  <a:pt x="691635" y="525041"/>
                  <a:pt x="696792" y="527694"/>
                </a:cubicBezTo>
                <a:cubicBezTo>
                  <a:pt x="707635" y="527694"/>
                  <a:pt x="718438" y="527694"/>
                  <a:pt x="729281" y="527694"/>
                </a:cubicBezTo>
                <a:cubicBezTo>
                  <a:pt x="735664" y="524946"/>
                  <a:pt x="742006" y="522006"/>
                  <a:pt x="748432" y="519636"/>
                </a:cubicBezTo>
                <a:cubicBezTo>
                  <a:pt x="777974" y="508828"/>
                  <a:pt x="808214" y="503995"/>
                  <a:pt x="836981" y="486362"/>
                </a:cubicBezTo>
                <a:cubicBezTo>
                  <a:pt x="898768" y="448632"/>
                  <a:pt x="955768" y="383031"/>
                  <a:pt x="1012319" y="314680"/>
                </a:cubicBezTo>
                <a:cubicBezTo>
                  <a:pt x="1085564" y="225853"/>
                  <a:pt x="1158482" y="134466"/>
                  <a:pt x="1238111" y="77586"/>
                </a:cubicBezTo>
                <a:cubicBezTo>
                  <a:pt x="1293353" y="38056"/>
                  <a:pt x="1349289" y="7625"/>
                  <a:pt x="1407272" y="799"/>
                </a:cubicBezTo>
                <a:lnTo>
                  <a:pt x="1413084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9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9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+ 1 IMAGE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0" y="630270"/>
            <a:ext cx="5741737" cy="622773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79F37775-62AC-4A8C-9688-10A567C688E7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512243" y="1500819"/>
            <a:ext cx="5451188" cy="48079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10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itre 4"/>
          <p:cNvSpPr>
            <a:spLocks noGrp="1"/>
          </p:cNvSpPr>
          <p:nvPr>
            <p:ph type="title"/>
          </p:nvPr>
        </p:nvSpPr>
        <p:spPr>
          <a:xfrm>
            <a:off x="6512243" y="745254"/>
            <a:ext cx="5306743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71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1 IMAGE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5F558A83-77FB-4F51-9E15-4E29FB07342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0729" y="791330"/>
            <a:ext cx="11235089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258708" y="1580704"/>
            <a:ext cx="3636489" cy="47280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11070" y="1580704"/>
            <a:ext cx="3707917" cy="47280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600729" y="1580704"/>
            <a:ext cx="3442107" cy="47280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Forme libre : forme 26">
            <a:extLst>
              <a:ext uri="{FF2B5EF4-FFF2-40B4-BE49-F238E27FC236}">
                <a16:creationId xmlns:a16="http://schemas.microsoft.com/office/drawing/2014/main" id="{12C05A7A-D68C-46FC-9A82-CAE127512222}"/>
              </a:ext>
            </a:extLst>
          </p:cNvPr>
          <p:cNvSpPr/>
          <p:nvPr/>
        </p:nvSpPr>
        <p:spPr>
          <a:xfrm rot="5400000" flipV="1">
            <a:off x="-482448" y="804794"/>
            <a:ext cx="1470605" cy="517653"/>
          </a:xfrm>
          <a:custGeom>
            <a:avLst/>
            <a:gdLst>
              <a:gd name="connsiteX0" fmla="*/ 0 w 1413084"/>
              <a:gd name="connsiteY0" fmla="*/ 0 h 527694"/>
              <a:gd name="connsiteX1" fmla="*/ 75342 w 1413084"/>
              <a:gd name="connsiteY1" fmla="*/ 14249 h 527694"/>
              <a:gd name="connsiteX2" fmla="*/ 188535 w 1413084"/>
              <a:gd name="connsiteY2" fmla="*/ 63463 h 527694"/>
              <a:gd name="connsiteX3" fmla="*/ 411830 w 1413084"/>
              <a:gd name="connsiteY3" fmla="*/ 281216 h 527694"/>
              <a:gd name="connsiteX4" fmla="*/ 587619 w 1413084"/>
              <a:gd name="connsiteY4" fmla="*/ 480769 h 527694"/>
              <a:gd name="connsiteX5" fmla="*/ 681241 w 1413084"/>
              <a:gd name="connsiteY5" fmla="*/ 520016 h 527694"/>
              <a:gd name="connsiteX6" fmla="*/ 696792 w 1413084"/>
              <a:gd name="connsiteY6" fmla="*/ 527694 h 527694"/>
              <a:gd name="connsiteX7" fmla="*/ 729281 w 1413084"/>
              <a:gd name="connsiteY7" fmla="*/ 527694 h 527694"/>
              <a:gd name="connsiteX8" fmla="*/ 748432 w 1413084"/>
              <a:gd name="connsiteY8" fmla="*/ 519636 h 527694"/>
              <a:gd name="connsiteX9" fmla="*/ 836981 w 1413084"/>
              <a:gd name="connsiteY9" fmla="*/ 486362 h 527694"/>
              <a:gd name="connsiteX10" fmla="*/ 1012319 w 1413084"/>
              <a:gd name="connsiteY10" fmla="*/ 314680 h 527694"/>
              <a:gd name="connsiteX11" fmla="*/ 1238111 w 1413084"/>
              <a:gd name="connsiteY11" fmla="*/ 77586 h 527694"/>
              <a:gd name="connsiteX12" fmla="*/ 1407272 w 1413084"/>
              <a:gd name="connsiteY12" fmla="*/ 799 h 527694"/>
              <a:gd name="connsiteX13" fmla="*/ 1413084 w 1413084"/>
              <a:gd name="connsiteY13" fmla="*/ 0 h 52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3084" h="527694">
                <a:moveTo>
                  <a:pt x="0" y="0"/>
                </a:moveTo>
                <a:lnTo>
                  <a:pt x="75342" y="14249"/>
                </a:lnTo>
                <a:cubicBezTo>
                  <a:pt x="113356" y="25377"/>
                  <a:pt x="151114" y="41090"/>
                  <a:pt x="188535" y="63463"/>
                </a:cubicBezTo>
                <a:cubicBezTo>
                  <a:pt x="267712" y="110767"/>
                  <a:pt x="341122" y="186986"/>
                  <a:pt x="411830" y="281216"/>
                </a:cubicBezTo>
                <a:cubicBezTo>
                  <a:pt x="468422" y="356583"/>
                  <a:pt x="524521" y="435929"/>
                  <a:pt x="587619" y="480769"/>
                </a:cubicBezTo>
                <a:cubicBezTo>
                  <a:pt x="618064" y="502383"/>
                  <a:pt x="648998" y="519543"/>
                  <a:pt x="681241" y="520016"/>
                </a:cubicBezTo>
                <a:cubicBezTo>
                  <a:pt x="686440" y="520111"/>
                  <a:pt x="691635" y="525041"/>
                  <a:pt x="696792" y="527694"/>
                </a:cubicBezTo>
                <a:cubicBezTo>
                  <a:pt x="707635" y="527694"/>
                  <a:pt x="718438" y="527694"/>
                  <a:pt x="729281" y="527694"/>
                </a:cubicBezTo>
                <a:cubicBezTo>
                  <a:pt x="735664" y="524946"/>
                  <a:pt x="742006" y="522006"/>
                  <a:pt x="748432" y="519636"/>
                </a:cubicBezTo>
                <a:cubicBezTo>
                  <a:pt x="777974" y="508828"/>
                  <a:pt x="808214" y="503995"/>
                  <a:pt x="836981" y="486362"/>
                </a:cubicBezTo>
                <a:cubicBezTo>
                  <a:pt x="898768" y="448632"/>
                  <a:pt x="955768" y="383031"/>
                  <a:pt x="1012319" y="314680"/>
                </a:cubicBezTo>
                <a:cubicBezTo>
                  <a:pt x="1085564" y="225853"/>
                  <a:pt x="1158482" y="134466"/>
                  <a:pt x="1238111" y="77586"/>
                </a:cubicBezTo>
                <a:cubicBezTo>
                  <a:pt x="1293353" y="38056"/>
                  <a:pt x="1349289" y="7625"/>
                  <a:pt x="1407272" y="799"/>
                </a:cubicBezTo>
                <a:lnTo>
                  <a:pt x="1413084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11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78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7B5FA6C7-F5EC-49ED-84F7-7DD108B36D8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66034" y="855697"/>
            <a:ext cx="11469783" cy="92079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7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45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05" y="873012"/>
            <a:ext cx="11469782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38C72604-66FC-4B66-985A-DB022AB29C0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F280671-DC82-46A9-B49C-EA53F220B9A7}"/>
              </a:ext>
            </a:extLst>
          </p:cNvPr>
          <p:cNvGrpSpPr/>
          <p:nvPr/>
        </p:nvGrpSpPr>
        <p:grpSpPr>
          <a:xfrm>
            <a:off x="-1" y="581990"/>
            <a:ext cx="12190414" cy="278114"/>
            <a:chOff x="-1" y="346306"/>
            <a:chExt cx="12552364" cy="292728"/>
          </a:xfrm>
        </p:grpSpPr>
        <p:sp>
          <p:nvSpPr>
            <p:cNvPr id="7" name="Forme libre : forme 81">
              <a:extLst>
                <a:ext uri="{FF2B5EF4-FFF2-40B4-BE49-F238E27FC236}">
                  <a16:creationId xmlns:a16="http://schemas.microsoft.com/office/drawing/2014/main" id="{0E7E3476-2F5D-41BB-A9FD-1A965EBC02A2}"/>
                </a:ext>
              </a:extLst>
            </p:cNvPr>
            <p:cNvSpPr/>
            <p:nvPr/>
          </p:nvSpPr>
          <p:spPr>
            <a:xfrm>
              <a:off x="-1" y="346306"/>
              <a:ext cx="12552364" cy="292728"/>
            </a:xfrm>
            <a:custGeom>
              <a:avLst/>
              <a:gdLst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5611904 w 12192001"/>
                <a:gd name="connsiteY18" fmla="*/ 64800 h 278114"/>
                <a:gd name="connsiteX19" fmla="*/ 0 w 12192001"/>
                <a:gd name="connsiteY19" fmla="*/ 6480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68999 w 12192001"/>
                <a:gd name="connsiteY8" fmla="*/ 67043 h 278114"/>
                <a:gd name="connsiteX9" fmla="*/ 6537377 w 12192001"/>
                <a:gd name="connsiteY9" fmla="*/ 68173 h 278114"/>
                <a:gd name="connsiteX10" fmla="*/ 6373311 w 12192001"/>
                <a:gd name="connsiteY10" fmla="*/ 129774 h 278114"/>
                <a:gd name="connsiteX11" fmla="*/ 6291792 w 12192001"/>
                <a:gd name="connsiteY11" fmla="*/ 187680 h 278114"/>
                <a:gd name="connsiteX12" fmla="*/ 6213660 w 12192001"/>
                <a:gd name="connsiteY12" fmla="*/ 241582 h 278114"/>
                <a:gd name="connsiteX13" fmla="*/ 6052470 w 12192001"/>
                <a:gd name="connsiteY13" fmla="*/ 274025 h 278114"/>
                <a:gd name="connsiteX14" fmla="*/ 5951853 w 12192001"/>
                <a:gd name="connsiteY14" fmla="*/ 224025 h 278114"/>
                <a:gd name="connsiteX15" fmla="*/ 5867151 w 12192001"/>
                <a:gd name="connsiteY15" fmla="*/ 156571 h 278114"/>
                <a:gd name="connsiteX16" fmla="*/ 5815612 w 12192001"/>
                <a:gd name="connsiteY16" fmla="*/ 122896 h 278114"/>
                <a:gd name="connsiteX17" fmla="*/ 5622080 w 12192001"/>
                <a:gd name="connsiteY17" fmla="*/ 67043 h 278114"/>
                <a:gd name="connsiteX18" fmla="*/ 0 w 12192001"/>
                <a:gd name="connsiteY18" fmla="*/ 64800 h 278114"/>
                <a:gd name="connsiteX19" fmla="*/ 0 w 12192001"/>
                <a:gd name="connsiteY19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76385 w 12192001"/>
                <a:gd name="connsiteY7" fmla="*/ 64800 h 278114"/>
                <a:gd name="connsiteX8" fmla="*/ 6537377 w 12192001"/>
                <a:gd name="connsiteY8" fmla="*/ 68173 h 278114"/>
                <a:gd name="connsiteX9" fmla="*/ 6373311 w 12192001"/>
                <a:gd name="connsiteY9" fmla="*/ 129774 h 278114"/>
                <a:gd name="connsiteX10" fmla="*/ 6291792 w 12192001"/>
                <a:gd name="connsiteY10" fmla="*/ 187680 h 278114"/>
                <a:gd name="connsiteX11" fmla="*/ 6213660 w 12192001"/>
                <a:gd name="connsiteY11" fmla="*/ 241582 h 278114"/>
                <a:gd name="connsiteX12" fmla="*/ 6052470 w 12192001"/>
                <a:gd name="connsiteY12" fmla="*/ 274025 h 278114"/>
                <a:gd name="connsiteX13" fmla="*/ 5951853 w 12192001"/>
                <a:gd name="connsiteY13" fmla="*/ 224025 h 278114"/>
                <a:gd name="connsiteX14" fmla="*/ 5867151 w 12192001"/>
                <a:gd name="connsiteY14" fmla="*/ 156571 h 278114"/>
                <a:gd name="connsiteX15" fmla="*/ 5815612 w 12192001"/>
                <a:gd name="connsiteY15" fmla="*/ 122896 h 278114"/>
                <a:gd name="connsiteX16" fmla="*/ 5622080 w 12192001"/>
                <a:gd name="connsiteY16" fmla="*/ 67043 h 278114"/>
                <a:gd name="connsiteX17" fmla="*/ 0 w 12192001"/>
                <a:gd name="connsiteY17" fmla="*/ 64800 h 278114"/>
                <a:gd name="connsiteX18" fmla="*/ 0 w 12192001"/>
                <a:gd name="connsiteY18" fmla="*/ 0 h 278114"/>
                <a:gd name="connsiteX0" fmla="*/ 0 w 12192001"/>
                <a:gd name="connsiteY0" fmla="*/ 0 h 278114"/>
                <a:gd name="connsiteX1" fmla="*/ 5626895 w 12192001"/>
                <a:gd name="connsiteY1" fmla="*/ 0 h 278114"/>
                <a:gd name="connsiteX2" fmla="*/ 5626895 w 12192001"/>
                <a:gd name="connsiteY2" fmla="*/ 0 h 278114"/>
                <a:gd name="connsiteX3" fmla="*/ 6565106 w 12192001"/>
                <a:gd name="connsiteY3" fmla="*/ 0 h 278114"/>
                <a:gd name="connsiteX4" fmla="*/ 6580909 w 12192001"/>
                <a:gd name="connsiteY4" fmla="*/ 0 h 278114"/>
                <a:gd name="connsiteX5" fmla="*/ 12192001 w 12192001"/>
                <a:gd name="connsiteY5" fmla="*/ 0 h 278114"/>
                <a:gd name="connsiteX6" fmla="*/ 12192001 w 12192001"/>
                <a:gd name="connsiteY6" fmla="*/ 64800 h 278114"/>
                <a:gd name="connsiteX7" fmla="*/ 6537377 w 12192001"/>
                <a:gd name="connsiteY7" fmla="*/ 68173 h 278114"/>
                <a:gd name="connsiteX8" fmla="*/ 6373311 w 12192001"/>
                <a:gd name="connsiteY8" fmla="*/ 129774 h 278114"/>
                <a:gd name="connsiteX9" fmla="*/ 6291792 w 12192001"/>
                <a:gd name="connsiteY9" fmla="*/ 187680 h 278114"/>
                <a:gd name="connsiteX10" fmla="*/ 6213660 w 12192001"/>
                <a:gd name="connsiteY10" fmla="*/ 241582 h 278114"/>
                <a:gd name="connsiteX11" fmla="*/ 6052470 w 12192001"/>
                <a:gd name="connsiteY11" fmla="*/ 274025 h 278114"/>
                <a:gd name="connsiteX12" fmla="*/ 5951853 w 12192001"/>
                <a:gd name="connsiteY12" fmla="*/ 224025 h 278114"/>
                <a:gd name="connsiteX13" fmla="*/ 5867151 w 12192001"/>
                <a:gd name="connsiteY13" fmla="*/ 156571 h 278114"/>
                <a:gd name="connsiteX14" fmla="*/ 5815612 w 12192001"/>
                <a:gd name="connsiteY14" fmla="*/ 122896 h 278114"/>
                <a:gd name="connsiteX15" fmla="*/ 5622080 w 12192001"/>
                <a:gd name="connsiteY15" fmla="*/ 67043 h 278114"/>
                <a:gd name="connsiteX16" fmla="*/ 0 w 12192001"/>
                <a:gd name="connsiteY16" fmla="*/ 64800 h 278114"/>
                <a:gd name="connsiteX17" fmla="*/ 0 w 12192001"/>
                <a:gd name="connsiteY17" fmla="*/ 0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1" h="278114">
                  <a:moveTo>
                    <a:pt x="0" y="0"/>
                  </a:moveTo>
                  <a:lnTo>
                    <a:pt x="5626895" y="0"/>
                  </a:lnTo>
                  <a:lnTo>
                    <a:pt x="5626895" y="0"/>
                  </a:lnTo>
                  <a:lnTo>
                    <a:pt x="6565106" y="0"/>
                  </a:lnTo>
                  <a:lnTo>
                    <a:pt x="6580909" y="0"/>
                  </a:lnTo>
                  <a:lnTo>
                    <a:pt x="12192001" y="0"/>
                  </a:lnTo>
                  <a:lnTo>
                    <a:pt x="12192001" y="64800"/>
                  </a:lnTo>
                  <a:lnTo>
                    <a:pt x="6537377" y="68173"/>
                  </a:lnTo>
                  <a:cubicBezTo>
                    <a:pt x="6477829" y="75565"/>
                    <a:pt x="6423209" y="96715"/>
                    <a:pt x="6373311" y="129774"/>
                  </a:cubicBezTo>
                  <a:cubicBezTo>
                    <a:pt x="6345590" y="148152"/>
                    <a:pt x="6319102" y="168481"/>
                    <a:pt x="6291792" y="187680"/>
                  </a:cubicBezTo>
                  <a:cubicBezTo>
                    <a:pt x="6265919" y="205955"/>
                    <a:pt x="6240457" y="224846"/>
                    <a:pt x="6213660" y="241582"/>
                  </a:cubicBezTo>
                  <a:cubicBezTo>
                    <a:pt x="6164276" y="272485"/>
                    <a:pt x="6110375" y="285422"/>
                    <a:pt x="6052470" y="274025"/>
                  </a:cubicBezTo>
                  <a:cubicBezTo>
                    <a:pt x="6014687" y="266530"/>
                    <a:pt x="5981832" y="247947"/>
                    <a:pt x="5951853" y="224025"/>
                  </a:cubicBezTo>
                  <a:cubicBezTo>
                    <a:pt x="5923722" y="201438"/>
                    <a:pt x="5895898" y="178337"/>
                    <a:pt x="5867151" y="156571"/>
                  </a:cubicBezTo>
                  <a:cubicBezTo>
                    <a:pt x="5850826" y="144251"/>
                    <a:pt x="5833167" y="133471"/>
                    <a:pt x="5815612" y="122896"/>
                  </a:cubicBezTo>
                  <a:cubicBezTo>
                    <a:pt x="5756165" y="87064"/>
                    <a:pt x="5690662" y="71561"/>
                    <a:pt x="5622080" y="67043"/>
                  </a:cubicBezTo>
                  <a:lnTo>
                    <a:pt x="0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22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orme libre : forme 110">
              <a:extLst>
                <a:ext uri="{FF2B5EF4-FFF2-40B4-BE49-F238E27FC236}">
                  <a16:creationId xmlns:a16="http://schemas.microsoft.com/office/drawing/2014/main" id="{3C17A92B-6E82-4EBA-ACF1-6318DF4309BC}"/>
                </a:ext>
              </a:extLst>
            </p:cNvPr>
            <p:cNvSpPr/>
            <p:nvPr userDrawn="1"/>
          </p:nvSpPr>
          <p:spPr>
            <a:xfrm>
              <a:off x="6196906" y="411625"/>
              <a:ext cx="158550" cy="162090"/>
            </a:xfrm>
            <a:custGeom>
              <a:avLst/>
              <a:gdLst>
                <a:gd name="connsiteX0" fmla="*/ 1165062 w 2328278"/>
                <a:gd name="connsiteY0" fmla="*/ 1964201 h 2328278"/>
                <a:gd name="connsiteX1" fmla="*/ 991778 w 2328278"/>
                <a:gd name="connsiteY1" fmla="*/ 2137721 h 2328278"/>
                <a:gd name="connsiteX2" fmla="*/ 785694 w 2328278"/>
                <a:gd name="connsiteY2" fmla="*/ 2284654 h 2328278"/>
                <a:gd name="connsiteX3" fmla="*/ 662751 w 2328278"/>
                <a:gd name="connsiteY3" fmla="*/ 2321545 h 2328278"/>
                <a:gd name="connsiteX4" fmla="*/ 546023 w 2328278"/>
                <a:gd name="connsiteY4" fmla="*/ 2329804 h 2328278"/>
                <a:gd name="connsiteX5" fmla="*/ 225963 w 2328278"/>
                <a:gd name="connsiteY5" fmla="*/ 2220233 h 2328278"/>
                <a:gd name="connsiteX6" fmla="*/ 52365 w 2328278"/>
                <a:gd name="connsiteY6" fmla="*/ 2006598 h 2328278"/>
                <a:gd name="connsiteX7" fmla="*/ 7530 w 2328278"/>
                <a:gd name="connsiteY7" fmla="*/ 1857619 h 2328278"/>
                <a:gd name="connsiteX8" fmla="*/ 2259 w 2328278"/>
                <a:gd name="connsiteY8" fmla="*/ 1717057 h 2328278"/>
                <a:gd name="connsiteX9" fmla="*/ 74704 w 2328278"/>
                <a:gd name="connsiteY9" fmla="*/ 1488320 h 2328278"/>
                <a:gd name="connsiteX10" fmla="*/ 188600 w 2328278"/>
                <a:gd name="connsiteY10" fmla="*/ 1344611 h 2328278"/>
                <a:gd name="connsiteX11" fmla="*/ 335927 w 2328278"/>
                <a:gd name="connsiteY11" fmla="*/ 1197206 h 2328278"/>
                <a:gd name="connsiteX12" fmla="*/ 364637 w 2328278"/>
                <a:gd name="connsiteY12" fmla="*/ 1167316 h 2328278"/>
                <a:gd name="connsiteX13" fmla="*/ 344422 w 2328278"/>
                <a:gd name="connsiteY13" fmla="*/ 1143089 h 2328278"/>
                <a:gd name="connsiteX14" fmla="*/ 191432 w 2328278"/>
                <a:gd name="connsiteY14" fmla="*/ 990178 h 2328278"/>
                <a:gd name="connsiteX15" fmla="*/ 68490 w 2328278"/>
                <a:gd name="connsiteY15" fmla="*/ 833806 h 2328278"/>
                <a:gd name="connsiteX16" fmla="*/ 8867 w 2328278"/>
                <a:gd name="connsiteY16" fmla="*/ 657218 h 2328278"/>
                <a:gd name="connsiteX17" fmla="*/ 1237 w 2328278"/>
                <a:gd name="connsiteY17" fmla="*/ 563930 h 2328278"/>
                <a:gd name="connsiteX18" fmla="*/ 120011 w 2328278"/>
                <a:gd name="connsiteY18" fmla="*/ 216025 h 2328278"/>
                <a:gd name="connsiteX19" fmla="*/ 448251 w 2328278"/>
                <a:gd name="connsiteY19" fmla="*/ 11750 h 2328278"/>
                <a:gd name="connsiteX20" fmla="*/ 896051 w 2328278"/>
                <a:gd name="connsiteY20" fmla="*/ 112511 h 2328278"/>
                <a:gd name="connsiteX21" fmla="*/ 1049906 w 2328278"/>
                <a:gd name="connsiteY21" fmla="*/ 251815 h 2328278"/>
                <a:gd name="connsiteX22" fmla="*/ 1069964 w 2328278"/>
                <a:gd name="connsiteY22" fmla="*/ 335743 h 2328278"/>
                <a:gd name="connsiteX23" fmla="*/ 919884 w 2328278"/>
                <a:gd name="connsiteY23" fmla="*/ 466315 h 2328278"/>
                <a:gd name="connsiteX24" fmla="*/ 852789 w 2328278"/>
                <a:gd name="connsiteY24" fmla="*/ 441223 h 2328278"/>
                <a:gd name="connsiteX25" fmla="*/ 788997 w 2328278"/>
                <a:gd name="connsiteY25" fmla="*/ 377117 h 2328278"/>
                <a:gd name="connsiteX26" fmla="*/ 609500 w 2328278"/>
                <a:gd name="connsiteY26" fmla="*/ 279974 h 2328278"/>
                <a:gd name="connsiteX27" fmla="*/ 371402 w 2328278"/>
                <a:gd name="connsiteY27" fmla="*/ 344317 h 2328278"/>
                <a:gd name="connsiteX28" fmla="*/ 275203 w 2328278"/>
                <a:gd name="connsiteY28" fmla="*/ 522477 h 2328278"/>
                <a:gd name="connsiteX29" fmla="*/ 320667 w 2328278"/>
                <a:gd name="connsiteY29" fmla="*/ 718572 h 2328278"/>
                <a:gd name="connsiteX30" fmla="*/ 379425 w 2328278"/>
                <a:gd name="connsiteY30" fmla="*/ 791409 h 2328278"/>
                <a:gd name="connsiteX31" fmla="*/ 687765 w 2328278"/>
                <a:gd name="connsiteY31" fmla="*/ 1100299 h 2328278"/>
                <a:gd name="connsiteX32" fmla="*/ 718127 w 2328278"/>
                <a:gd name="connsiteY32" fmla="*/ 1157484 h 2328278"/>
                <a:gd name="connsiteX33" fmla="*/ 688708 w 2328278"/>
                <a:gd name="connsiteY33" fmla="*/ 1230872 h 2328278"/>
                <a:gd name="connsiteX34" fmla="*/ 371323 w 2328278"/>
                <a:gd name="connsiteY34" fmla="*/ 1547470 h 2328278"/>
                <a:gd name="connsiteX35" fmla="*/ 280316 w 2328278"/>
                <a:gd name="connsiteY35" fmla="*/ 1712652 h 2328278"/>
                <a:gd name="connsiteX36" fmla="*/ 394606 w 2328278"/>
                <a:gd name="connsiteY36" fmla="*/ 2005103 h 2328278"/>
                <a:gd name="connsiteX37" fmla="*/ 554439 w 2328278"/>
                <a:gd name="connsiteY37" fmla="*/ 2060636 h 2328278"/>
                <a:gd name="connsiteX38" fmla="*/ 686506 w 2328278"/>
                <a:gd name="connsiteY38" fmla="*/ 2030982 h 2328278"/>
                <a:gd name="connsiteX39" fmla="*/ 775626 w 2328278"/>
                <a:gd name="connsiteY39" fmla="*/ 1968134 h 2328278"/>
                <a:gd name="connsiteX40" fmla="*/ 1098124 w 2328278"/>
                <a:gd name="connsiteY40" fmla="*/ 1645557 h 2328278"/>
                <a:gd name="connsiteX41" fmla="*/ 1158533 w 2328278"/>
                <a:gd name="connsiteY41" fmla="*/ 1613465 h 2328278"/>
                <a:gd name="connsiteX42" fmla="*/ 1231528 w 2328278"/>
                <a:gd name="connsiteY42" fmla="*/ 1643984 h 2328278"/>
                <a:gd name="connsiteX43" fmla="*/ 1548363 w 2328278"/>
                <a:gd name="connsiteY43" fmla="*/ 1961133 h 2328278"/>
                <a:gd name="connsiteX44" fmla="*/ 1709848 w 2328278"/>
                <a:gd name="connsiteY44" fmla="*/ 2051197 h 2328278"/>
                <a:gd name="connsiteX45" fmla="*/ 2003793 w 2328278"/>
                <a:gd name="connsiteY45" fmla="*/ 1938480 h 2328278"/>
                <a:gd name="connsiteX46" fmla="*/ 2059797 w 2328278"/>
                <a:gd name="connsiteY46" fmla="*/ 1778804 h 2328278"/>
                <a:gd name="connsiteX47" fmla="*/ 2006231 w 2328278"/>
                <a:gd name="connsiteY47" fmla="*/ 1602138 h 2328278"/>
                <a:gd name="connsiteX48" fmla="*/ 1943698 w 2328278"/>
                <a:gd name="connsiteY48" fmla="*/ 1538267 h 2328278"/>
                <a:gd name="connsiteX49" fmla="*/ 1850881 w 2328278"/>
                <a:gd name="connsiteY49" fmla="*/ 1453946 h 2328278"/>
                <a:gd name="connsiteX50" fmla="*/ 1710634 w 2328278"/>
                <a:gd name="connsiteY50" fmla="*/ 1322508 h 2328278"/>
                <a:gd name="connsiteX51" fmla="*/ 1500381 w 2328278"/>
                <a:gd name="connsiteY51" fmla="*/ 1128459 h 2328278"/>
                <a:gd name="connsiteX52" fmla="*/ 1343852 w 2328278"/>
                <a:gd name="connsiteY52" fmla="*/ 986245 h 2328278"/>
                <a:gd name="connsiteX53" fmla="*/ 1188266 w 2328278"/>
                <a:gd name="connsiteY53" fmla="*/ 685771 h 2328278"/>
                <a:gd name="connsiteX54" fmla="*/ 1296499 w 2328278"/>
                <a:gd name="connsiteY54" fmla="*/ 246623 h 2328278"/>
                <a:gd name="connsiteX55" fmla="*/ 1592096 w 2328278"/>
                <a:gd name="connsiteY55" fmla="*/ 29842 h 2328278"/>
                <a:gd name="connsiteX56" fmla="*/ 1854106 w 2328278"/>
                <a:gd name="connsiteY56" fmla="*/ 8289 h 2328278"/>
                <a:gd name="connsiteX57" fmla="*/ 2027862 w 2328278"/>
                <a:gd name="connsiteY57" fmla="*/ 63901 h 2328278"/>
                <a:gd name="connsiteX58" fmla="*/ 2291917 w 2328278"/>
                <a:gd name="connsiteY58" fmla="*/ 357059 h 2328278"/>
                <a:gd name="connsiteX59" fmla="*/ 2328414 w 2328278"/>
                <a:gd name="connsiteY59" fmla="*/ 621822 h 2328278"/>
                <a:gd name="connsiteX60" fmla="*/ 2192021 w 2328278"/>
                <a:gd name="connsiteY60" fmla="*/ 931106 h 2328278"/>
                <a:gd name="connsiteX61" fmla="*/ 2156625 w 2328278"/>
                <a:gd name="connsiteY61" fmla="*/ 972795 h 2328278"/>
                <a:gd name="connsiteX62" fmla="*/ 2040683 w 2328278"/>
                <a:gd name="connsiteY62" fmla="*/ 991515 h 2328278"/>
                <a:gd name="connsiteX63" fmla="*/ 1942125 w 2328278"/>
                <a:gd name="connsiteY63" fmla="*/ 885248 h 2328278"/>
                <a:gd name="connsiteX64" fmla="*/ 1961789 w 2328278"/>
                <a:gd name="connsiteY64" fmla="*/ 781341 h 2328278"/>
                <a:gd name="connsiteX65" fmla="*/ 2048785 w 2328278"/>
                <a:gd name="connsiteY65" fmla="*/ 635430 h 2328278"/>
                <a:gd name="connsiteX66" fmla="*/ 2018816 w 2328278"/>
                <a:gd name="connsiteY66" fmla="*/ 418255 h 2328278"/>
                <a:gd name="connsiteX67" fmla="*/ 1832397 w 2328278"/>
                <a:gd name="connsiteY67" fmla="*/ 281862 h 2328278"/>
                <a:gd name="connsiteX68" fmla="*/ 1614121 w 2328278"/>
                <a:gd name="connsiteY68" fmla="*/ 319303 h 2328278"/>
                <a:gd name="connsiteX69" fmla="*/ 1475604 w 2328278"/>
                <a:gd name="connsiteY69" fmla="*/ 474889 h 2328278"/>
                <a:gd name="connsiteX70" fmla="*/ 1526810 w 2328278"/>
                <a:gd name="connsiteY70" fmla="*/ 783465 h 2328278"/>
                <a:gd name="connsiteX71" fmla="*/ 1694430 w 2328278"/>
                <a:gd name="connsiteY71" fmla="*/ 936848 h 2328278"/>
                <a:gd name="connsiteX72" fmla="*/ 1702926 w 2328278"/>
                <a:gd name="connsiteY72" fmla="*/ 945028 h 2328278"/>
                <a:gd name="connsiteX73" fmla="*/ 1854421 w 2328278"/>
                <a:gd name="connsiteY73" fmla="*/ 1087478 h 2328278"/>
                <a:gd name="connsiteX74" fmla="*/ 2047841 w 2328278"/>
                <a:gd name="connsiteY74" fmla="*/ 1265009 h 2328278"/>
                <a:gd name="connsiteX75" fmla="*/ 2167480 w 2328278"/>
                <a:gd name="connsiteY75" fmla="*/ 1371748 h 2328278"/>
                <a:gd name="connsiteX76" fmla="*/ 2245981 w 2328278"/>
                <a:gd name="connsiteY76" fmla="*/ 1473768 h 2328278"/>
                <a:gd name="connsiteX77" fmla="*/ 2323538 w 2328278"/>
                <a:gd name="connsiteY77" fmla="*/ 1685043 h 2328278"/>
                <a:gd name="connsiteX78" fmla="*/ 2328493 w 2328278"/>
                <a:gd name="connsiteY78" fmla="*/ 1821672 h 2328278"/>
                <a:gd name="connsiteX79" fmla="*/ 2256364 w 2328278"/>
                <a:gd name="connsiteY79" fmla="*/ 2051039 h 2328278"/>
                <a:gd name="connsiteX80" fmla="*/ 2005523 w 2328278"/>
                <a:gd name="connsiteY80" fmla="*/ 2279699 h 2328278"/>
                <a:gd name="connsiteX81" fmla="*/ 1856309 w 2328278"/>
                <a:gd name="connsiteY81" fmla="*/ 2323826 h 2328278"/>
                <a:gd name="connsiteX82" fmla="*/ 1579354 w 2328278"/>
                <a:gd name="connsiteY82" fmla="*/ 2298970 h 2328278"/>
                <a:gd name="connsiteX83" fmla="*/ 1410947 w 2328278"/>
                <a:gd name="connsiteY83" fmla="*/ 2201984 h 2328278"/>
                <a:gd name="connsiteX84" fmla="*/ 1198885 w 2328278"/>
                <a:gd name="connsiteY84" fmla="*/ 1997788 h 2328278"/>
                <a:gd name="connsiteX85" fmla="*/ 1165062 w 2328278"/>
                <a:gd name="connsiteY85" fmla="*/ 1964201 h 232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328278" h="2328278">
                  <a:moveTo>
                    <a:pt x="1165062" y="1964201"/>
                  </a:moveTo>
                  <a:cubicBezTo>
                    <a:pt x="1104652" y="2024689"/>
                    <a:pt x="1048097" y="2081087"/>
                    <a:pt x="991778" y="2137721"/>
                  </a:cubicBezTo>
                  <a:cubicBezTo>
                    <a:pt x="931369" y="2198445"/>
                    <a:pt x="864352" y="2249179"/>
                    <a:pt x="785694" y="2284654"/>
                  </a:cubicBezTo>
                  <a:cubicBezTo>
                    <a:pt x="746050" y="2302588"/>
                    <a:pt x="705069" y="2315095"/>
                    <a:pt x="662751" y="2321545"/>
                  </a:cubicBezTo>
                  <a:cubicBezTo>
                    <a:pt x="624288" y="2327365"/>
                    <a:pt x="584880" y="2330276"/>
                    <a:pt x="546023" y="2329804"/>
                  </a:cubicBezTo>
                  <a:cubicBezTo>
                    <a:pt x="427721" y="2328230"/>
                    <a:pt x="321139" y="2290317"/>
                    <a:pt x="225963" y="2220233"/>
                  </a:cubicBezTo>
                  <a:cubicBezTo>
                    <a:pt x="149665" y="2164071"/>
                    <a:pt x="92166" y="2092099"/>
                    <a:pt x="52365" y="2006598"/>
                  </a:cubicBezTo>
                  <a:cubicBezTo>
                    <a:pt x="30419" y="1959324"/>
                    <a:pt x="16654" y="1909455"/>
                    <a:pt x="7530" y="1857619"/>
                  </a:cubicBezTo>
                  <a:cubicBezTo>
                    <a:pt x="-808" y="1810503"/>
                    <a:pt x="-1673" y="1763466"/>
                    <a:pt x="2259" y="1717057"/>
                  </a:cubicBezTo>
                  <a:cubicBezTo>
                    <a:pt x="9181" y="1636039"/>
                    <a:pt x="32464" y="1559112"/>
                    <a:pt x="74704" y="1488320"/>
                  </a:cubicBezTo>
                  <a:cubicBezTo>
                    <a:pt x="106403" y="1435147"/>
                    <a:pt x="145024" y="1388031"/>
                    <a:pt x="188600" y="1344611"/>
                  </a:cubicBezTo>
                  <a:cubicBezTo>
                    <a:pt x="237840" y="1295607"/>
                    <a:pt x="286923" y="1246446"/>
                    <a:pt x="335927" y="1197206"/>
                  </a:cubicBezTo>
                  <a:cubicBezTo>
                    <a:pt x="345130" y="1188003"/>
                    <a:pt x="353940" y="1178485"/>
                    <a:pt x="364637" y="1167316"/>
                  </a:cubicBezTo>
                  <a:cubicBezTo>
                    <a:pt x="357322" y="1158506"/>
                    <a:pt x="351423" y="1150247"/>
                    <a:pt x="344422" y="1143089"/>
                  </a:cubicBezTo>
                  <a:cubicBezTo>
                    <a:pt x="293609" y="1091962"/>
                    <a:pt x="242953" y="1040676"/>
                    <a:pt x="191432" y="990178"/>
                  </a:cubicBezTo>
                  <a:cubicBezTo>
                    <a:pt x="143608" y="943298"/>
                    <a:pt x="100661" y="892327"/>
                    <a:pt x="68490" y="833806"/>
                  </a:cubicBezTo>
                  <a:cubicBezTo>
                    <a:pt x="38206" y="778981"/>
                    <a:pt x="15710" y="720381"/>
                    <a:pt x="8867" y="657218"/>
                  </a:cubicBezTo>
                  <a:cubicBezTo>
                    <a:pt x="5484" y="626227"/>
                    <a:pt x="1866" y="595078"/>
                    <a:pt x="1237" y="563930"/>
                  </a:cubicBezTo>
                  <a:cubicBezTo>
                    <a:pt x="-1280" y="433751"/>
                    <a:pt x="40173" y="318753"/>
                    <a:pt x="120011" y="216025"/>
                  </a:cubicBezTo>
                  <a:cubicBezTo>
                    <a:pt x="204568" y="107241"/>
                    <a:pt x="314611" y="38101"/>
                    <a:pt x="448251" y="11750"/>
                  </a:cubicBezTo>
                  <a:cubicBezTo>
                    <a:pt x="610758" y="-20342"/>
                    <a:pt x="761231" y="13323"/>
                    <a:pt x="896051" y="112511"/>
                  </a:cubicBezTo>
                  <a:cubicBezTo>
                    <a:pt x="952213" y="153807"/>
                    <a:pt x="1000037" y="203755"/>
                    <a:pt x="1049906" y="251815"/>
                  </a:cubicBezTo>
                  <a:cubicBezTo>
                    <a:pt x="1075234" y="276199"/>
                    <a:pt x="1076493" y="306875"/>
                    <a:pt x="1069964" y="335743"/>
                  </a:cubicBezTo>
                  <a:cubicBezTo>
                    <a:pt x="1053761" y="407243"/>
                    <a:pt x="981631" y="462697"/>
                    <a:pt x="919884" y="466315"/>
                  </a:cubicBezTo>
                  <a:cubicBezTo>
                    <a:pt x="893377" y="467888"/>
                    <a:pt x="871274" y="460809"/>
                    <a:pt x="852789" y="441223"/>
                  </a:cubicBezTo>
                  <a:cubicBezTo>
                    <a:pt x="832102" y="419356"/>
                    <a:pt x="809921" y="398827"/>
                    <a:pt x="788997" y="377117"/>
                  </a:cubicBezTo>
                  <a:cubicBezTo>
                    <a:pt x="739364" y="325596"/>
                    <a:pt x="679269" y="291301"/>
                    <a:pt x="609500" y="279974"/>
                  </a:cubicBezTo>
                  <a:cubicBezTo>
                    <a:pt x="521875" y="265816"/>
                    <a:pt x="440228" y="286110"/>
                    <a:pt x="371402" y="344317"/>
                  </a:cubicBezTo>
                  <a:cubicBezTo>
                    <a:pt x="316577" y="390725"/>
                    <a:pt x="286844" y="450269"/>
                    <a:pt x="275203" y="522477"/>
                  </a:cubicBezTo>
                  <a:cubicBezTo>
                    <a:pt x="263326" y="595865"/>
                    <a:pt x="283147" y="658949"/>
                    <a:pt x="320667" y="718572"/>
                  </a:cubicBezTo>
                  <a:cubicBezTo>
                    <a:pt x="337186" y="744843"/>
                    <a:pt x="357558" y="769306"/>
                    <a:pt x="379425" y="791409"/>
                  </a:cubicBezTo>
                  <a:cubicBezTo>
                    <a:pt x="481602" y="895002"/>
                    <a:pt x="584801" y="997493"/>
                    <a:pt x="687765" y="1100299"/>
                  </a:cubicBezTo>
                  <a:cubicBezTo>
                    <a:pt x="703811" y="1116346"/>
                    <a:pt x="716868" y="1132785"/>
                    <a:pt x="718127" y="1157484"/>
                  </a:cubicBezTo>
                  <a:cubicBezTo>
                    <a:pt x="719621" y="1187216"/>
                    <a:pt x="709946" y="1209870"/>
                    <a:pt x="688708" y="1230872"/>
                  </a:cubicBezTo>
                  <a:cubicBezTo>
                    <a:pt x="582441" y="1335880"/>
                    <a:pt x="477354" y="1442147"/>
                    <a:pt x="371323" y="1547470"/>
                  </a:cubicBezTo>
                  <a:cubicBezTo>
                    <a:pt x="324600" y="1593800"/>
                    <a:pt x="290148" y="1648310"/>
                    <a:pt x="280316" y="1712652"/>
                  </a:cubicBezTo>
                  <a:cubicBezTo>
                    <a:pt x="263483" y="1822695"/>
                    <a:pt x="284721" y="1923771"/>
                    <a:pt x="394606" y="2005103"/>
                  </a:cubicBezTo>
                  <a:cubicBezTo>
                    <a:pt x="442666" y="2040656"/>
                    <a:pt x="497648" y="2056624"/>
                    <a:pt x="554439" y="2060636"/>
                  </a:cubicBezTo>
                  <a:cubicBezTo>
                    <a:pt x="599432" y="2063782"/>
                    <a:pt x="644503" y="2050410"/>
                    <a:pt x="686506" y="2030982"/>
                  </a:cubicBezTo>
                  <a:cubicBezTo>
                    <a:pt x="720093" y="2015486"/>
                    <a:pt x="749590" y="1994091"/>
                    <a:pt x="775626" y="1968134"/>
                  </a:cubicBezTo>
                  <a:cubicBezTo>
                    <a:pt x="883230" y="1860766"/>
                    <a:pt x="990755" y="1753240"/>
                    <a:pt x="1098124" y="1645557"/>
                  </a:cubicBezTo>
                  <a:cubicBezTo>
                    <a:pt x="1115114" y="1628567"/>
                    <a:pt x="1132261" y="1614644"/>
                    <a:pt x="1158533" y="1613465"/>
                  </a:cubicBezTo>
                  <a:cubicBezTo>
                    <a:pt x="1188580" y="1612049"/>
                    <a:pt x="1210841" y="1623061"/>
                    <a:pt x="1231528" y="1643984"/>
                  </a:cubicBezTo>
                  <a:cubicBezTo>
                    <a:pt x="1336694" y="1750172"/>
                    <a:pt x="1442410" y="1855731"/>
                    <a:pt x="1548363" y="1961133"/>
                  </a:cubicBezTo>
                  <a:cubicBezTo>
                    <a:pt x="1593591" y="2006126"/>
                    <a:pt x="1646292" y="2039791"/>
                    <a:pt x="1709848" y="2051197"/>
                  </a:cubicBezTo>
                  <a:cubicBezTo>
                    <a:pt x="1820283" y="2071019"/>
                    <a:pt x="1933630" y="2035937"/>
                    <a:pt x="2003793" y="1938480"/>
                  </a:cubicBezTo>
                  <a:cubicBezTo>
                    <a:pt x="2038796" y="1889948"/>
                    <a:pt x="2057280" y="1835516"/>
                    <a:pt x="2059797" y="1778804"/>
                  </a:cubicBezTo>
                  <a:cubicBezTo>
                    <a:pt x="2062629" y="1715877"/>
                    <a:pt x="2042493" y="1655547"/>
                    <a:pt x="2006231" y="1602138"/>
                  </a:cubicBezTo>
                  <a:cubicBezTo>
                    <a:pt x="1989162" y="1577046"/>
                    <a:pt x="1967059" y="1557460"/>
                    <a:pt x="1943698" y="1538267"/>
                  </a:cubicBezTo>
                  <a:cubicBezTo>
                    <a:pt x="1911448" y="1511760"/>
                    <a:pt x="1881479" y="1482499"/>
                    <a:pt x="1850881" y="1453946"/>
                  </a:cubicBezTo>
                  <a:cubicBezTo>
                    <a:pt x="1804001" y="1410291"/>
                    <a:pt x="1757593" y="1366085"/>
                    <a:pt x="1710634" y="1322508"/>
                  </a:cubicBezTo>
                  <a:cubicBezTo>
                    <a:pt x="1640707" y="1257615"/>
                    <a:pt x="1570701" y="1192801"/>
                    <a:pt x="1500381" y="1128459"/>
                  </a:cubicBezTo>
                  <a:cubicBezTo>
                    <a:pt x="1448388" y="1080871"/>
                    <a:pt x="1393878" y="1035800"/>
                    <a:pt x="1343852" y="986245"/>
                  </a:cubicBezTo>
                  <a:cubicBezTo>
                    <a:pt x="1260159" y="903182"/>
                    <a:pt x="1208324" y="802893"/>
                    <a:pt x="1188266" y="685771"/>
                  </a:cubicBezTo>
                  <a:cubicBezTo>
                    <a:pt x="1160500" y="523185"/>
                    <a:pt x="1199986" y="377038"/>
                    <a:pt x="1296499" y="246623"/>
                  </a:cubicBezTo>
                  <a:cubicBezTo>
                    <a:pt x="1372011" y="144604"/>
                    <a:pt x="1471042" y="70272"/>
                    <a:pt x="1592096" y="29842"/>
                  </a:cubicBezTo>
                  <a:cubicBezTo>
                    <a:pt x="1676890" y="1446"/>
                    <a:pt x="1764200" y="-6734"/>
                    <a:pt x="1854106" y="8289"/>
                  </a:cubicBezTo>
                  <a:cubicBezTo>
                    <a:pt x="1915302" y="18515"/>
                    <a:pt x="1973352" y="34876"/>
                    <a:pt x="2027862" y="63901"/>
                  </a:cubicBezTo>
                  <a:cubicBezTo>
                    <a:pt x="2151355" y="129580"/>
                    <a:pt x="2239374" y="226801"/>
                    <a:pt x="2291917" y="357059"/>
                  </a:cubicBezTo>
                  <a:cubicBezTo>
                    <a:pt x="2326448" y="442639"/>
                    <a:pt x="2337460" y="531759"/>
                    <a:pt x="2328414" y="621822"/>
                  </a:cubicBezTo>
                  <a:cubicBezTo>
                    <a:pt x="2316695" y="738551"/>
                    <a:pt x="2271387" y="842930"/>
                    <a:pt x="2192021" y="931106"/>
                  </a:cubicBezTo>
                  <a:cubicBezTo>
                    <a:pt x="2179830" y="944635"/>
                    <a:pt x="2169525" y="959973"/>
                    <a:pt x="2156625" y="972795"/>
                  </a:cubicBezTo>
                  <a:cubicBezTo>
                    <a:pt x="2125398" y="1004100"/>
                    <a:pt x="2076630" y="1008977"/>
                    <a:pt x="2040683" y="991515"/>
                  </a:cubicBezTo>
                  <a:cubicBezTo>
                    <a:pt x="1993488" y="968547"/>
                    <a:pt x="1958643" y="934409"/>
                    <a:pt x="1942125" y="885248"/>
                  </a:cubicBezTo>
                  <a:cubicBezTo>
                    <a:pt x="1929854" y="848751"/>
                    <a:pt x="1927101" y="812175"/>
                    <a:pt x="1961789" y="781341"/>
                  </a:cubicBezTo>
                  <a:cubicBezTo>
                    <a:pt x="2005681" y="742326"/>
                    <a:pt x="2032896" y="692300"/>
                    <a:pt x="2048785" y="635430"/>
                  </a:cubicBezTo>
                  <a:cubicBezTo>
                    <a:pt x="2070337" y="558267"/>
                    <a:pt x="2057359" y="486609"/>
                    <a:pt x="2018816" y="418255"/>
                  </a:cubicBezTo>
                  <a:cubicBezTo>
                    <a:pt x="1977364" y="344789"/>
                    <a:pt x="1914594" y="297358"/>
                    <a:pt x="1832397" y="281862"/>
                  </a:cubicBezTo>
                  <a:cubicBezTo>
                    <a:pt x="1756413" y="267546"/>
                    <a:pt x="1682238" y="276513"/>
                    <a:pt x="1614121" y="319303"/>
                  </a:cubicBezTo>
                  <a:cubicBezTo>
                    <a:pt x="1552453" y="358003"/>
                    <a:pt x="1506123" y="409052"/>
                    <a:pt x="1475604" y="474889"/>
                  </a:cubicBezTo>
                  <a:cubicBezTo>
                    <a:pt x="1427622" y="578560"/>
                    <a:pt x="1452006" y="709605"/>
                    <a:pt x="1526810" y="783465"/>
                  </a:cubicBezTo>
                  <a:cubicBezTo>
                    <a:pt x="1580691" y="836637"/>
                    <a:pt x="1638426" y="885877"/>
                    <a:pt x="1694430" y="936848"/>
                  </a:cubicBezTo>
                  <a:cubicBezTo>
                    <a:pt x="1697341" y="939522"/>
                    <a:pt x="1700094" y="942354"/>
                    <a:pt x="1702926" y="945028"/>
                  </a:cubicBezTo>
                  <a:cubicBezTo>
                    <a:pt x="1753345" y="992538"/>
                    <a:pt x="1803608" y="1040362"/>
                    <a:pt x="1854421" y="1087478"/>
                  </a:cubicBezTo>
                  <a:cubicBezTo>
                    <a:pt x="1918606" y="1147022"/>
                    <a:pt x="1983027" y="1206252"/>
                    <a:pt x="2047841" y="1265009"/>
                  </a:cubicBezTo>
                  <a:cubicBezTo>
                    <a:pt x="2087485" y="1300956"/>
                    <a:pt x="2130354" y="1333520"/>
                    <a:pt x="2167480" y="1371748"/>
                  </a:cubicBezTo>
                  <a:cubicBezTo>
                    <a:pt x="2197213" y="1402346"/>
                    <a:pt x="2224035" y="1437192"/>
                    <a:pt x="2245981" y="1473768"/>
                  </a:cubicBezTo>
                  <a:cubicBezTo>
                    <a:pt x="2284995" y="1538818"/>
                    <a:pt x="2313627" y="1607880"/>
                    <a:pt x="2323538" y="1685043"/>
                  </a:cubicBezTo>
                  <a:cubicBezTo>
                    <a:pt x="2329437" y="1730901"/>
                    <a:pt x="2332505" y="1776601"/>
                    <a:pt x="2328493" y="1821672"/>
                  </a:cubicBezTo>
                  <a:cubicBezTo>
                    <a:pt x="2321257" y="1902769"/>
                    <a:pt x="2298053" y="1980483"/>
                    <a:pt x="2256364" y="2051039"/>
                  </a:cubicBezTo>
                  <a:cubicBezTo>
                    <a:pt x="2196269" y="2152587"/>
                    <a:pt x="2113127" y="2230144"/>
                    <a:pt x="2005523" y="2279699"/>
                  </a:cubicBezTo>
                  <a:cubicBezTo>
                    <a:pt x="1958171" y="2301487"/>
                    <a:pt x="1908380" y="2315409"/>
                    <a:pt x="1856309" y="2323826"/>
                  </a:cubicBezTo>
                  <a:cubicBezTo>
                    <a:pt x="1761368" y="2339164"/>
                    <a:pt x="1669260" y="2330748"/>
                    <a:pt x="1579354" y="2298970"/>
                  </a:cubicBezTo>
                  <a:cubicBezTo>
                    <a:pt x="1517450" y="2277103"/>
                    <a:pt x="1459322" y="2246662"/>
                    <a:pt x="1410947" y="2201984"/>
                  </a:cubicBezTo>
                  <a:cubicBezTo>
                    <a:pt x="1338896" y="2135361"/>
                    <a:pt x="1269441" y="2066063"/>
                    <a:pt x="1198885" y="1997788"/>
                  </a:cubicBezTo>
                  <a:cubicBezTo>
                    <a:pt x="1188659" y="1987562"/>
                    <a:pt x="1178591" y="1977573"/>
                    <a:pt x="1165062" y="1964201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4143" tIns="47071" rIns="94143" bIns="470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1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08547" y="6439712"/>
            <a:ext cx="527270" cy="192865"/>
          </a:xfrm>
        </p:spPr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1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2B2BE-FE03-3547-92CB-2AD498B0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0EB8-DBA7-D44C-BEDD-7275A5D6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C39A-D486-6342-B1B8-485D4108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026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B71207EF-7FBB-6B4A-9D3C-A4A7A61A91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8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8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9F14DD-BD66-4972-956D-F4C8CA7CAB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309">
              <a:defRPr/>
            </a:pPr>
            <a:fld id="{9871FD85-66AE-424A-9DC6-2739D354CB7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D0609-F1E6-44FF-A5FB-6893C96398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5D327B-77C6-4E5D-810C-3C09002BE1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89A10-9C32-4128-B351-451AFC4F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C3E39-DCC5-44CD-9C91-A22F30CB7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4414C-74DD-405E-946D-E767E39C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357FFD14-FDD9-45EF-993C-85F7E3A578A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FFB55-B209-4834-8D22-BC1FAC0C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5BA82-AA33-40CC-9790-4A9F6E39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7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96F17-86D3-4B4C-BD3A-1E085642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56C45-AAC5-42CB-8A1A-DAD10F983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6730-7BC9-486F-8728-8F27AEBD0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0F0C3-41D4-4FEA-BF44-C0BE8812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>
              <a:defRPr/>
            </a:pPr>
            <a:fld id="{4F698BEB-E506-43A1-AA4B-6F06CB0DD69D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D19DE2-30CF-4562-8954-0800810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2B0AD-B22D-42C3-AE5E-DECED9C3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79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/>
          </p:cNvSpPr>
          <p:nvPr userDrawn="1"/>
        </p:nvSpPr>
        <p:spPr>
          <a:xfrm>
            <a:off x="0" y="822960"/>
            <a:ext cx="12190413" cy="6035040"/>
          </a:xfrm>
          <a:prstGeom prst="rect">
            <a:avLst/>
          </a:prstGeom>
          <a:solidFill>
            <a:srgbClr val="7FA4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Image 26" descr="Liseré Blanc.png"/>
          <p:cNvPicPr>
            <a:picLocks noChangeAspect="1"/>
          </p:cNvPicPr>
          <p:nvPr userDrawn="1"/>
        </p:nvPicPr>
        <p:blipFill>
          <a:blip r:embed="rId2" cstate="print"/>
          <a:srcRect r="23965" b="19723"/>
          <a:stretch>
            <a:fillRect/>
          </a:stretch>
        </p:blipFill>
        <p:spPr>
          <a:xfrm>
            <a:off x="7319342" y="1764108"/>
            <a:ext cx="4871071" cy="509389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63759" y="255564"/>
            <a:ext cx="648074" cy="365125"/>
          </a:xfrm>
        </p:spPr>
        <p:txBody>
          <a:bodyPr/>
          <a:lstStyle>
            <a:lvl1pPr algn="r">
              <a:defRPr sz="140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11063758" y="228600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457206" y="228604"/>
            <a:ext cx="40957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7319342" y="260648"/>
            <a:ext cx="365202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5087" y="260648"/>
            <a:ext cx="5976664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rgbClr val="7FA4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0" y="1628800"/>
            <a:ext cx="10958293" cy="4896544"/>
          </a:xfrm>
        </p:spPr>
        <p:txBody>
          <a:bodyPr>
            <a:normAutofit/>
          </a:bodyPr>
          <a:lstStyle>
            <a:lvl1pPr marL="514350" indent="-514350">
              <a:buClr>
                <a:srgbClr val="F9B004"/>
              </a:buClr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  <a:lvl2pPr marL="971550" indent="-51435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2pPr>
            <a:lvl3pPr marL="1428750" indent="-51435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3pPr>
            <a:lvl4pPr marL="1885950" indent="-51435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4pPr>
            <a:lvl5pPr marL="2343150" indent="-51435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291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7319343" y="1772816"/>
            <a:ext cx="4871071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908720"/>
            <a:ext cx="10971372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63757" y="255565"/>
            <a:ext cx="648073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11063758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457205" y="228606"/>
            <a:ext cx="40957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0" y="819150"/>
            <a:ext cx="121919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7319342" y="260648"/>
            <a:ext cx="3652030" cy="360040"/>
          </a:xfrm>
          <a:prstGeom prst="rect">
            <a:avLst/>
          </a:prstGeom>
        </p:spPr>
        <p:txBody>
          <a:bodyPr vert="horz" lIns="68589" tIns="34294" rIns="68589" bIns="34294" rtlCol="0" anchor="ctr">
            <a:normAutofit/>
          </a:bodyPr>
          <a:lstStyle/>
          <a:p>
            <a:pPr marL="0" marR="0" lvl="0" indent="0" algn="r" defTabSz="6858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5086" y="260648"/>
            <a:ext cx="5976665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1628800"/>
            <a:ext cx="10958293" cy="4896544"/>
          </a:xfrm>
        </p:spPr>
        <p:txBody>
          <a:bodyPr wrap="square">
            <a:normAutofit/>
          </a:bodyPr>
          <a:lstStyle>
            <a:lvl1pPr marL="0" indent="0">
              <a:buNone/>
              <a:defRPr sz="1275">
                <a:solidFill>
                  <a:srgbClr val="4E4541"/>
                </a:solidFill>
              </a:defRPr>
            </a:lvl1pPr>
            <a:lvl2pPr>
              <a:defRPr sz="1275">
                <a:solidFill>
                  <a:srgbClr val="4E4541"/>
                </a:solidFill>
              </a:defRPr>
            </a:lvl2pPr>
            <a:lvl3pPr>
              <a:defRPr sz="1275">
                <a:solidFill>
                  <a:srgbClr val="4E4541"/>
                </a:solidFill>
              </a:defRPr>
            </a:lvl3pPr>
            <a:lvl4pPr>
              <a:defRPr sz="1275">
                <a:solidFill>
                  <a:srgbClr val="4E4541"/>
                </a:solidFill>
              </a:defRPr>
            </a:lvl4pPr>
            <a:lvl5pPr>
              <a:defRPr sz="1275">
                <a:solidFill>
                  <a:srgbClr val="4E454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340975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371600"/>
            <a:ext cx="12190413" cy="5486400"/>
          </a:xfrm>
          <a:prstGeom prst="rect">
            <a:avLst/>
          </a:prstGeom>
          <a:solidFill>
            <a:srgbClr val="F9B00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82" y="2130426"/>
            <a:ext cx="10361851" cy="381885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03519" y="620688"/>
            <a:ext cx="2808313" cy="576064"/>
          </a:xfrm>
        </p:spPr>
        <p:txBody>
          <a:bodyPr>
            <a:normAutofit/>
          </a:bodyPr>
          <a:lstStyle>
            <a:lvl1pPr marL="0" indent="0" algn="r">
              <a:buNone/>
              <a:defRPr sz="1050">
                <a:solidFill>
                  <a:srgbClr val="F9B00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03519" y="188644"/>
            <a:ext cx="2808313" cy="365125"/>
          </a:xfrm>
        </p:spPr>
        <p:txBody>
          <a:bodyPr/>
          <a:lstStyle>
            <a:lvl1pPr algn="r">
              <a:defRPr sz="1050">
                <a:solidFill>
                  <a:srgbClr val="4E4541"/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457200"/>
            <a:ext cx="18924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iseré Blanc.png"/>
          <p:cNvPicPr>
            <a:picLocks noChangeAspect="1"/>
          </p:cNvPicPr>
          <p:nvPr userDrawn="1"/>
        </p:nvPicPr>
        <p:blipFill>
          <a:blip r:embed="rId3" cstate="print"/>
          <a:srcRect r="23965" b="19723"/>
          <a:stretch>
            <a:fillRect/>
          </a:stretch>
        </p:blipFill>
        <p:spPr>
          <a:xfrm>
            <a:off x="7319344" y="1764108"/>
            <a:ext cx="4871071" cy="50938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160F83-E871-4FF6-A22C-D004DC249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" y="451520"/>
            <a:ext cx="18924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54108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0413" cy="6858000"/>
          </a:xfrm>
          <a:prstGeom prst="rect">
            <a:avLst/>
          </a:prstGeom>
          <a:solidFill>
            <a:srgbClr val="F9B00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7FA4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55" y="520817"/>
            <a:ext cx="2183550" cy="50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06057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343" y="1772816"/>
            <a:ext cx="4871070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908720"/>
            <a:ext cx="10971372" cy="576064"/>
          </a:xfr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63757" y="255565"/>
            <a:ext cx="648073" cy="365125"/>
          </a:xfrm>
        </p:spPr>
        <p:txBody>
          <a:bodyPr/>
          <a:lstStyle>
            <a:lvl1pPr algn="r">
              <a:defRPr sz="1138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11063758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7205" y="228606"/>
            <a:ext cx="40957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0" y="81915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7319342" y="260648"/>
            <a:ext cx="3652030" cy="360040"/>
          </a:xfrm>
          <a:prstGeom prst="rect">
            <a:avLst/>
          </a:prstGeom>
        </p:spPr>
        <p:txBody>
          <a:bodyPr vert="horz" lIns="74305" tIns="37152" rIns="74305" bIns="37152" rtlCol="0" anchor="ctr">
            <a:normAutofit/>
          </a:bodyPr>
          <a:lstStyle/>
          <a:p>
            <a:pPr algn="r" defTabSz="743041">
              <a:spcBef>
                <a:spcPct val="0"/>
              </a:spcBef>
              <a:defRPr/>
            </a:pPr>
            <a:endParaRPr lang="fr-FR" sz="1138" dirty="0">
              <a:solidFill>
                <a:srgbClr val="4E4541"/>
              </a:solidFill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5086" y="260648"/>
            <a:ext cx="5976664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625" b="0">
                <a:solidFill>
                  <a:srgbClr val="7FA4C6"/>
                </a:solidFill>
              </a:defRPr>
            </a:lvl1pPr>
            <a:lvl2pPr marL="371521" indent="0">
              <a:buNone/>
              <a:defRPr sz="1625" b="1"/>
            </a:lvl2pPr>
            <a:lvl3pPr marL="743041" indent="0">
              <a:buNone/>
              <a:defRPr sz="1463" b="1"/>
            </a:lvl3pPr>
            <a:lvl4pPr marL="1114562" indent="0">
              <a:buNone/>
              <a:defRPr sz="1300" b="1"/>
            </a:lvl4pPr>
            <a:lvl5pPr marL="1486083" indent="0">
              <a:buNone/>
              <a:defRPr sz="1300" b="1"/>
            </a:lvl5pPr>
            <a:lvl6pPr marL="1857604" indent="0">
              <a:buNone/>
              <a:defRPr sz="1300" b="1"/>
            </a:lvl6pPr>
            <a:lvl7pPr marL="2229124" indent="0">
              <a:buNone/>
              <a:defRPr sz="1300" b="1"/>
            </a:lvl7pPr>
            <a:lvl8pPr marL="2600645" indent="0">
              <a:buNone/>
              <a:defRPr sz="1300" b="1"/>
            </a:lvl8pPr>
            <a:lvl9pPr marL="2972166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1628800"/>
            <a:ext cx="10958293" cy="4896544"/>
          </a:xfrm>
        </p:spPr>
        <p:txBody>
          <a:bodyPr wrap="square">
            <a:normAutofit/>
          </a:bodyPr>
          <a:lstStyle>
            <a:lvl1pPr marL="0" indent="0">
              <a:buNone/>
              <a:defRPr sz="1381">
                <a:solidFill>
                  <a:srgbClr val="4E4541"/>
                </a:solidFill>
              </a:defRPr>
            </a:lvl1pPr>
            <a:lvl2pPr>
              <a:defRPr sz="1381">
                <a:solidFill>
                  <a:srgbClr val="4E4541"/>
                </a:solidFill>
              </a:defRPr>
            </a:lvl2pPr>
            <a:lvl3pPr>
              <a:defRPr sz="1381">
                <a:solidFill>
                  <a:srgbClr val="4E4541"/>
                </a:solidFill>
              </a:defRPr>
            </a:lvl3pPr>
            <a:lvl4pPr>
              <a:defRPr sz="1381">
                <a:solidFill>
                  <a:srgbClr val="4E4541"/>
                </a:solidFill>
              </a:defRPr>
            </a:lvl4pPr>
            <a:lvl5pPr>
              <a:defRPr sz="1381">
                <a:solidFill>
                  <a:srgbClr val="4E454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824822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7ADBC3-000C-B048-B539-44A2B836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50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2B2BE-FE03-3547-92CB-2AD498B0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0EB8-DBA7-D44C-BEDD-7275A5D6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C39A-D486-6342-B1B8-485D4108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026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B71207EF-7FBB-6B4A-9D3C-A4A7A61A91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8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343" y="1772816"/>
            <a:ext cx="4871070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908720"/>
            <a:ext cx="10971372" cy="576064"/>
          </a:xfr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63757" y="255565"/>
            <a:ext cx="648073" cy="365125"/>
          </a:xfrm>
        </p:spPr>
        <p:txBody>
          <a:bodyPr/>
          <a:lstStyle>
            <a:lvl1pPr algn="r">
              <a:defRPr sz="1138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11063758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7205" y="228606"/>
            <a:ext cx="40957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0" y="81915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7319342" y="260648"/>
            <a:ext cx="3652030" cy="360040"/>
          </a:xfrm>
          <a:prstGeom prst="rect">
            <a:avLst/>
          </a:prstGeom>
        </p:spPr>
        <p:txBody>
          <a:bodyPr vert="horz" lIns="74305" tIns="37152" rIns="74305" bIns="37152" rtlCol="0" anchor="ctr">
            <a:normAutofit/>
          </a:bodyPr>
          <a:lstStyle/>
          <a:p>
            <a:pPr algn="r" defTabSz="743041">
              <a:spcBef>
                <a:spcPct val="0"/>
              </a:spcBef>
              <a:defRPr/>
            </a:pPr>
            <a:endParaRPr lang="fr-FR" sz="1138" dirty="0">
              <a:solidFill>
                <a:srgbClr val="4E4541"/>
              </a:solidFill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5086" y="260648"/>
            <a:ext cx="5976664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625" b="0">
                <a:solidFill>
                  <a:srgbClr val="7FA4C6"/>
                </a:solidFill>
              </a:defRPr>
            </a:lvl1pPr>
            <a:lvl2pPr marL="371521" indent="0">
              <a:buNone/>
              <a:defRPr sz="1625" b="1"/>
            </a:lvl2pPr>
            <a:lvl3pPr marL="743041" indent="0">
              <a:buNone/>
              <a:defRPr sz="1463" b="1"/>
            </a:lvl3pPr>
            <a:lvl4pPr marL="1114562" indent="0">
              <a:buNone/>
              <a:defRPr sz="1300" b="1"/>
            </a:lvl4pPr>
            <a:lvl5pPr marL="1486083" indent="0">
              <a:buNone/>
              <a:defRPr sz="1300" b="1"/>
            </a:lvl5pPr>
            <a:lvl6pPr marL="1857604" indent="0">
              <a:buNone/>
              <a:defRPr sz="1300" b="1"/>
            </a:lvl6pPr>
            <a:lvl7pPr marL="2229124" indent="0">
              <a:buNone/>
              <a:defRPr sz="1300" b="1"/>
            </a:lvl7pPr>
            <a:lvl8pPr marL="2600645" indent="0">
              <a:buNone/>
              <a:defRPr sz="1300" b="1"/>
            </a:lvl8pPr>
            <a:lvl9pPr marL="2972166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1628800"/>
            <a:ext cx="10958293" cy="4896544"/>
          </a:xfrm>
        </p:spPr>
        <p:txBody>
          <a:bodyPr wrap="square">
            <a:normAutofit/>
          </a:bodyPr>
          <a:lstStyle>
            <a:lvl1pPr marL="0" indent="0">
              <a:buNone/>
              <a:defRPr sz="1381">
                <a:solidFill>
                  <a:srgbClr val="4E4541"/>
                </a:solidFill>
              </a:defRPr>
            </a:lvl1pPr>
            <a:lvl2pPr>
              <a:defRPr sz="1381">
                <a:solidFill>
                  <a:srgbClr val="4E4541"/>
                </a:solidFill>
              </a:defRPr>
            </a:lvl2pPr>
            <a:lvl3pPr>
              <a:defRPr sz="1381">
                <a:solidFill>
                  <a:srgbClr val="4E4541"/>
                </a:solidFill>
              </a:defRPr>
            </a:lvl3pPr>
            <a:lvl4pPr>
              <a:defRPr sz="1381">
                <a:solidFill>
                  <a:srgbClr val="4E4541"/>
                </a:solidFill>
              </a:defRPr>
            </a:lvl4pPr>
            <a:lvl5pPr>
              <a:defRPr sz="1381">
                <a:solidFill>
                  <a:srgbClr val="4E454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93166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7ADBC3-000C-B048-B539-44A2B836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62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2B2BE-FE03-3547-92CB-2AD498B0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0EB8-DBA7-D44C-BEDD-7275A5D6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C39A-D486-6342-B1B8-485D4108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026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B71207EF-7FBB-6B4A-9D3C-A4A7A61A91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5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343" y="1772816"/>
            <a:ext cx="4871070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908720"/>
            <a:ext cx="10971372" cy="576064"/>
          </a:xfr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63757" y="255565"/>
            <a:ext cx="648073" cy="365125"/>
          </a:xfrm>
        </p:spPr>
        <p:txBody>
          <a:bodyPr/>
          <a:lstStyle>
            <a:lvl1pPr algn="r">
              <a:defRPr sz="1138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11063758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7205" y="228606"/>
            <a:ext cx="40957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0" y="81915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7319342" y="260648"/>
            <a:ext cx="3652030" cy="360040"/>
          </a:xfrm>
          <a:prstGeom prst="rect">
            <a:avLst/>
          </a:prstGeom>
        </p:spPr>
        <p:txBody>
          <a:bodyPr vert="horz" lIns="74305" tIns="37152" rIns="74305" bIns="37152" rtlCol="0" anchor="ctr">
            <a:normAutofit/>
          </a:bodyPr>
          <a:lstStyle/>
          <a:p>
            <a:pPr algn="r" defTabSz="743041">
              <a:spcBef>
                <a:spcPct val="0"/>
              </a:spcBef>
              <a:defRPr/>
            </a:pPr>
            <a:endParaRPr lang="fr-FR" sz="1138" dirty="0">
              <a:solidFill>
                <a:srgbClr val="4E4541"/>
              </a:solidFill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5086" y="260648"/>
            <a:ext cx="5976664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625" b="0">
                <a:solidFill>
                  <a:srgbClr val="7FA4C6"/>
                </a:solidFill>
              </a:defRPr>
            </a:lvl1pPr>
            <a:lvl2pPr marL="371521" indent="0">
              <a:buNone/>
              <a:defRPr sz="1625" b="1"/>
            </a:lvl2pPr>
            <a:lvl3pPr marL="743041" indent="0">
              <a:buNone/>
              <a:defRPr sz="1463" b="1"/>
            </a:lvl3pPr>
            <a:lvl4pPr marL="1114562" indent="0">
              <a:buNone/>
              <a:defRPr sz="1300" b="1"/>
            </a:lvl4pPr>
            <a:lvl5pPr marL="1486083" indent="0">
              <a:buNone/>
              <a:defRPr sz="1300" b="1"/>
            </a:lvl5pPr>
            <a:lvl6pPr marL="1857604" indent="0">
              <a:buNone/>
              <a:defRPr sz="1300" b="1"/>
            </a:lvl6pPr>
            <a:lvl7pPr marL="2229124" indent="0">
              <a:buNone/>
              <a:defRPr sz="1300" b="1"/>
            </a:lvl7pPr>
            <a:lvl8pPr marL="2600645" indent="0">
              <a:buNone/>
              <a:defRPr sz="1300" b="1"/>
            </a:lvl8pPr>
            <a:lvl9pPr marL="2972166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1628800"/>
            <a:ext cx="10958293" cy="4896544"/>
          </a:xfrm>
        </p:spPr>
        <p:txBody>
          <a:bodyPr wrap="square">
            <a:normAutofit/>
          </a:bodyPr>
          <a:lstStyle>
            <a:lvl1pPr marL="0" indent="0">
              <a:buNone/>
              <a:defRPr sz="1381">
                <a:solidFill>
                  <a:srgbClr val="4E4541"/>
                </a:solidFill>
              </a:defRPr>
            </a:lvl1pPr>
            <a:lvl2pPr>
              <a:defRPr sz="1381">
                <a:solidFill>
                  <a:srgbClr val="4E4541"/>
                </a:solidFill>
              </a:defRPr>
            </a:lvl2pPr>
            <a:lvl3pPr>
              <a:defRPr sz="1381">
                <a:solidFill>
                  <a:srgbClr val="4E4541"/>
                </a:solidFill>
              </a:defRPr>
            </a:lvl3pPr>
            <a:lvl4pPr>
              <a:defRPr sz="1381">
                <a:solidFill>
                  <a:srgbClr val="4E4541"/>
                </a:solidFill>
              </a:defRPr>
            </a:lvl4pPr>
            <a:lvl5pPr>
              <a:defRPr sz="1381">
                <a:solidFill>
                  <a:srgbClr val="4E454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57682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D6D19-9148-D943-9810-29CF3D55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91116"/>
          </a:xfrm>
          <a:prstGeom prst="rect">
            <a:avLst/>
          </a:prstGeom>
        </p:spPr>
      </p:pic>
      <p:sp>
        <p:nvSpPr>
          <p:cNvPr id="4" name="Rectangle avec coin arrondi du même côté 3">
            <a:extLst>
              <a:ext uri="{FF2B5EF4-FFF2-40B4-BE49-F238E27FC236}">
                <a16:creationId xmlns:a16="http://schemas.microsoft.com/office/drawing/2014/main" id="{8137A720-F71D-084F-83FE-9C0FD2B2516D}"/>
              </a:ext>
            </a:extLst>
          </p:cNvPr>
          <p:cNvSpPr/>
          <p:nvPr userDrawn="1"/>
        </p:nvSpPr>
        <p:spPr>
          <a:xfrm rot="5400000">
            <a:off x="5485361" y="-5357638"/>
            <a:ext cx="576072" cy="11546797"/>
          </a:xfrm>
          <a:prstGeom prst="round2SameRect">
            <a:avLst/>
          </a:prstGeom>
          <a:solidFill>
            <a:srgbClr val="F7A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7B2EE-1DC4-F542-AAC7-EDD92A81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5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D6D19-9148-D943-9810-29CF3D55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91116"/>
          </a:xfrm>
          <a:prstGeom prst="rect">
            <a:avLst/>
          </a:prstGeom>
        </p:spPr>
      </p:pic>
      <p:sp>
        <p:nvSpPr>
          <p:cNvPr id="4" name="Rectangle avec coin arrondi du même côté 3">
            <a:extLst>
              <a:ext uri="{FF2B5EF4-FFF2-40B4-BE49-F238E27FC236}">
                <a16:creationId xmlns:a16="http://schemas.microsoft.com/office/drawing/2014/main" id="{8137A720-F71D-084F-83FE-9C0FD2B2516D}"/>
              </a:ext>
            </a:extLst>
          </p:cNvPr>
          <p:cNvSpPr/>
          <p:nvPr userDrawn="1"/>
        </p:nvSpPr>
        <p:spPr>
          <a:xfrm rot="5400000">
            <a:off x="5485361" y="-5357638"/>
            <a:ext cx="576072" cy="11546797"/>
          </a:xfrm>
          <a:prstGeom prst="round2SameRect">
            <a:avLst/>
          </a:prstGeom>
          <a:solidFill>
            <a:srgbClr val="F7A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7B2EE-1DC4-F542-AAC7-EDD92A81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6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D6D19-9148-D943-9810-29CF3D55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91116"/>
          </a:xfrm>
          <a:prstGeom prst="rect">
            <a:avLst/>
          </a:prstGeom>
        </p:spPr>
      </p:pic>
      <p:sp>
        <p:nvSpPr>
          <p:cNvPr id="4" name="Rectangle avec coin arrondi du même côté 3">
            <a:extLst>
              <a:ext uri="{FF2B5EF4-FFF2-40B4-BE49-F238E27FC236}">
                <a16:creationId xmlns:a16="http://schemas.microsoft.com/office/drawing/2014/main" id="{8137A720-F71D-084F-83FE-9C0FD2B2516D}"/>
              </a:ext>
            </a:extLst>
          </p:cNvPr>
          <p:cNvSpPr/>
          <p:nvPr userDrawn="1"/>
        </p:nvSpPr>
        <p:spPr>
          <a:xfrm rot="5400000">
            <a:off x="5485361" y="-5357638"/>
            <a:ext cx="576072" cy="11546797"/>
          </a:xfrm>
          <a:prstGeom prst="round2SameRect">
            <a:avLst/>
          </a:prstGeom>
          <a:solidFill>
            <a:srgbClr val="F7A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7B2EE-1DC4-F542-AAC7-EDD92A81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8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D6D19-9148-D943-9810-29CF3D55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91116"/>
          </a:xfrm>
          <a:prstGeom prst="rect">
            <a:avLst/>
          </a:prstGeom>
        </p:spPr>
      </p:pic>
      <p:sp>
        <p:nvSpPr>
          <p:cNvPr id="4" name="Rectangle avec coin arrondi du même côté 3">
            <a:extLst>
              <a:ext uri="{FF2B5EF4-FFF2-40B4-BE49-F238E27FC236}">
                <a16:creationId xmlns:a16="http://schemas.microsoft.com/office/drawing/2014/main" id="{8137A720-F71D-084F-83FE-9C0FD2B2516D}"/>
              </a:ext>
            </a:extLst>
          </p:cNvPr>
          <p:cNvSpPr/>
          <p:nvPr userDrawn="1"/>
        </p:nvSpPr>
        <p:spPr>
          <a:xfrm rot="5400000">
            <a:off x="3661658" y="-3533933"/>
            <a:ext cx="576072" cy="7899388"/>
          </a:xfrm>
          <a:prstGeom prst="round2SameRect">
            <a:avLst/>
          </a:prstGeom>
          <a:solidFill>
            <a:srgbClr val="F7A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7B2EE-1DC4-F542-AAC7-EDD92A81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40" y="6381753"/>
            <a:ext cx="925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541"/>
                </a:solidFill>
                <a:latin typeface="Century Gothic Regular"/>
              </a:defRPr>
            </a:lvl1pPr>
          </a:lstStyle>
          <a:p>
            <a:fld id="{E153B483-2250-EA41-A4AD-54C20CB619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0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ABDF88B4-EBA9-41E7-B711-36C16A53AF37}"/>
              </a:ext>
            </a:extLst>
          </p:cNvPr>
          <p:cNvSpPr/>
          <p:nvPr/>
        </p:nvSpPr>
        <p:spPr>
          <a:xfrm>
            <a:off x="-1" y="1"/>
            <a:ext cx="12190414" cy="581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9206" y="1273319"/>
            <a:ext cx="11469782" cy="6245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206" y="2139700"/>
            <a:ext cx="11469782" cy="46644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8042" y="6439712"/>
            <a:ext cx="856954" cy="1955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614" indent="-91614" algn="l">
              <a:lnSpc>
                <a:spcPct val="87000"/>
              </a:lnSpc>
              <a:buFont typeface="Arial" panose="020B0604020202020204" pitchFamily="34" charset="0"/>
              <a:buChar char="I"/>
              <a:defRPr sz="88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09">
              <a:defRPr/>
            </a:pPr>
            <a:fld id="{041F58BB-C392-4CFD-86AE-0ED8453FC42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10/11/2021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9206" y="6439712"/>
            <a:ext cx="10188837" cy="192865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r">
              <a:lnSpc>
                <a:spcPct val="87000"/>
              </a:lnSpc>
              <a:defRPr sz="88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09">
              <a:defRPr/>
            </a:pP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08547" y="6439712"/>
            <a:ext cx="527270" cy="192865"/>
          </a:xfrm>
          <a:prstGeom prst="rect">
            <a:avLst/>
          </a:prstGeom>
          <a:noFill/>
        </p:spPr>
        <p:txBody>
          <a:bodyPr vert="horz" lIns="91440" tIns="45720" rIns="216000" bIns="45720" rtlCol="0" anchor="ctr">
            <a:noAutofit/>
          </a:bodyPr>
          <a:lstStyle>
            <a:lvl1pPr algn="r">
              <a:lnSpc>
                <a:spcPct val="87000"/>
              </a:lnSpc>
              <a:defRPr sz="88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3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7" r:id="rId14"/>
    <p:sldLayoutId id="2147483729" r:id="rId15"/>
    <p:sldLayoutId id="2147483732" r:id="rId16"/>
  </p:sldLayoutIdLst>
  <p:hf hdr="0" ftr="0" dt="0"/>
  <p:txStyles>
    <p:titleStyle>
      <a:lvl1pPr algn="l" defTabSz="894398" rtl="0" eaLnBrk="1" latinLnBrk="0" hangingPunct="1">
        <a:lnSpc>
          <a:spcPct val="87000"/>
        </a:lnSpc>
        <a:spcBef>
          <a:spcPct val="0"/>
        </a:spcBef>
        <a:buNone/>
        <a:defRPr sz="2935" kern="1200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894398" rtl="0" eaLnBrk="1" latinLnBrk="0" hangingPunct="1">
        <a:lnSpc>
          <a:spcPct val="87000"/>
        </a:lnSpc>
        <a:spcBef>
          <a:spcPts val="979"/>
        </a:spcBef>
        <a:buFont typeface="Arial" panose="020B0604020202020204" pitchFamily="34" charset="0"/>
        <a:buChar char="​"/>
        <a:defRPr sz="1761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894398" rtl="0" eaLnBrk="1" latinLnBrk="0" hangingPunct="1">
        <a:lnSpc>
          <a:spcPct val="87000"/>
        </a:lnSpc>
        <a:spcBef>
          <a:spcPts val="489"/>
        </a:spcBef>
        <a:buFont typeface="Arial" panose="020B0604020202020204" pitchFamily="34" charset="0"/>
        <a:buChar char="​"/>
        <a:defRPr sz="156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3539" indent="-133539" algn="l" defTabSz="894398" rtl="0" eaLnBrk="1" latinLnBrk="0" hangingPunct="1">
        <a:lnSpc>
          <a:spcPct val="87000"/>
        </a:lnSpc>
        <a:spcBef>
          <a:spcPts val="489"/>
        </a:spcBef>
        <a:buFont typeface="Wingdings" panose="05000000000000000000" pitchFamily="2" charset="2"/>
        <a:buChar char="§"/>
        <a:defRPr sz="136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60866" indent="-127327" algn="l" defTabSz="894398" rtl="0" eaLnBrk="1" latinLnBrk="0" hangingPunct="1">
        <a:lnSpc>
          <a:spcPct val="87000"/>
        </a:lnSpc>
        <a:spcBef>
          <a:spcPts val="489"/>
        </a:spcBef>
        <a:buFont typeface="Calibri" panose="020F0502020204030204" pitchFamily="34" charset="0"/>
        <a:buChar char="-"/>
        <a:defRPr sz="1174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68629" indent="0" algn="l" defTabSz="894398" rtl="0" eaLnBrk="1" latinLnBrk="0" hangingPunct="1">
        <a:lnSpc>
          <a:spcPct val="87000"/>
        </a:lnSpc>
        <a:spcBef>
          <a:spcPts val="489"/>
        </a:spcBef>
        <a:buFontTx/>
        <a:buNone/>
        <a:defRPr sz="1027" i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459593" indent="-223600" algn="l" defTabSz="89439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6pPr>
      <a:lvl7pPr marL="2906792" indent="-223600" algn="l" defTabSz="89439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7pPr>
      <a:lvl8pPr marL="3353991" indent="-223600" algn="l" defTabSz="89439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8pPr>
      <a:lvl9pPr marL="3801191" indent="-223600" algn="l" defTabSz="89439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1pPr>
      <a:lvl2pPr marL="447198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2pPr>
      <a:lvl3pPr marL="894398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341596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4pPr>
      <a:lvl5pPr marL="1788795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5pPr>
      <a:lvl6pPr marL="2235994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6pPr>
      <a:lvl7pPr marL="2683193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7pPr>
      <a:lvl8pPr marL="3130392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8pPr>
      <a:lvl9pPr marL="3577590" algn="l" defTabSz="89439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9">
          <p15:clr>
            <a:srgbClr val="F26B43"/>
          </p15:clr>
        </p15:guide>
        <p15:guide id="2" pos="147">
          <p15:clr>
            <a:srgbClr val="F26B43"/>
          </p15:clr>
        </p15:guide>
        <p15:guide id="3" orient="horz" pos="4398">
          <p15:clr>
            <a:srgbClr val="F26B43"/>
          </p15:clr>
        </p15:guide>
        <p15:guide id="4" pos="7760">
          <p15:clr>
            <a:srgbClr val="F26B43"/>
          </p15:clr>
        </p15:guide>
        <p15:guide id="5" pos="325">
          <p15:clr>
            <a:srgbClr val="FBAE40"/>
          </p15:clr>
        </p15:guide>
        <p15:guide id="6" pos="5191">
          <p15:clr>
            <a:srgbClr val="FBAE40"/>
          </p15:clr>
        </p15:guide>
        <p15:guide id="7" pos="7560">
          <p15:clr>
            <a:srgbClr val="FBAE40"/>
          </p15:clr>
        </p15:guide>
        <p15:guide id="8" pos="2692">
          <p15:clr>
            <a:srgbClr val="FBAE40"/>
          </p15:clr>
        </p15:guide>
        <p15:guide id="11" orient="horz" pos="841">
          <p15:clr>
            <a:srgbClr val="9FCC3B"/>
          </p15:clr>
        </p15:guide>
        <p15:guide id="12" orient="horz" pos="4088">
          <p15:clr>
            <a:srgbClr val="9FCC3B"/>
          </p15:clr>
        </p15:guide>
        <p15:guide id="13" orient="horz" pos="1963">
          <p15:clr>
            <a:srgbClr val="547EBF"/>
          </p15:clr>
        </p15:guide>
        <p15:guide id="14" orient="horz" pos="3061">
          <p15:clr>
            <a:srgbClr val="547EBF"/>
          </p15:clr>
        </p15:guide>
        <p15:guide id="15" pos="2622">
          <p15:clr>
            <a:srgbClr val="FDE53C"/>
          </p15:clr>
        </p15:guide>
        <p15:guide id="16" pos="2762">
          <p15:clr>
            <a:srgbClr val="FDE53C"/>
          </p15:clr>
        </p15:guide>
        <p15:guide id="17" pos="5121">
          <p15:clr>
            <a:srgbClr val="FDE53C"/>
          </p15:clr>
        </p15:guide>
        <p15:guide id="18" pos="5261">
          <p15:clr>
            <a:srgbClr val="FDE53C"/>
          </p15:clr>
        </p15:guide>
        <p15:guide id="19" orient="horz" pos="2035">
          <p15:clr>
            <a:srgbClr val="5ACBF0"/>
          </p15:clr>
        </p15:guide>
        <p15:guide id="20" orient="horz" pos="1891">
          <p15:clr>
            <a:srgbClr val="5ACBF0"/>
          </p15:clr>
        </p15:guide>
        <p15:guide id="21" orient="horz" pos="2989">
          <p15:clr>
            <a:srgbClr val="5ACBF0"/>
          </p15:clr>
        </p15:guide>
        <p15:guide id="22" orient="horz" pos="3132">
          <p15:clr>
            <a:srgbClr val="5ACBF0"/>
          </p15:clr>
        </p15:guide>
        <p15:guide id="23" orient="horz" pos="338">
          <p15:clr>
            <a:srgbClr val="FBAE40"/>
          </p15:clr>
        </p15:guide>
        <p15:guide id="24" orient="horz" pos="419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jpeg"/><Relationship Id="rId7" Type="http://schemas.openxmlformats.org/officeDocument/2006/relationships/image" Target="../media/image47.png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6.emf"/><Relationship Id="rId4" Type="http://schemas.openxmlformats.org/officeDocument/2006/relationships/image" Target="../media/image45.png"/><Relationship Id="rId9" Type="http://schemas.openxmlformats.org/officeDocument/2006/relationships/hyperlink" Target="https://intranet.groupe-elsan.com/RH/#/HoozinPublishingDocuments/Affaires%20Sociales/Handicap/Page%20Handica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hyperlink" Target="https://forms.gle/w5MwzwaAqxbzUFoS6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intranet.groupe-elsan.com/RH/HoozinPublishingDocuments/Affaires%20Sociales/Handicap/HandiPro_TCHICHE_V2_PAD.mp4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11" Type="http://schemas.openxmlformats.org/officeDocument/2006/relationships/hyperlink" Target="mailto:cosson@elsan.care" TargetMode="External"/><Relationship Id="rId5" Type="http://schemas.openxmlformats.org/officeDocument/2006/relationships/image" Target="../media/image57.png"/><Relationship Id="rId15" Type="http://schemas.openxmlformats.org/officeDocument/2006/relationships/hyperlink" Target="https://vimeo.com/505220088/ff0e090c49" TargetMode="External"/><Relationship Id="rId10" Type="http://schemas.openxmlformats.org/officeDocument/2006/relationships/hyperlink" Target="mailto:dupont@elsan.care" TargetMode="External"/><Relationship Id="rId4" Type="http://schemas.openxmlformats.org/officeDocument/2006/relationships/image" Target="../media/image56.tmp"/><Relationship Id="rId9" Type="http://schemas.openxmlformats.org/officeDocument/2006/relationships/hyperlink" Target="mailto:mathis@elsan.care" TargetMode="External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66.png"/><Relationship Id="rId4" Type="http://schemas.openxmlformats.org/officeDocument/2006/relationships/image" Target="../media/image65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lents-handicap.com/" TargetMode="External"/><Relationship Id="rId3" Type="http://schemas.openxmlformats.org/officeDocument/2006/relationships/image" Target="../media/image56.tmp"/><Relationship Id="rId7" Type="http://schemas.openxmlformats.org/officeDocument/2006/relationships/hyperlink" Target="mailto:support.exposants@talents-handicap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talents-handicap.com/formations/view/52-formation-recruteur-sensibilisation-aux-bonnes-pratiques-23eme-edition-nationale?invitation=1" TargetMode="External"/><Relationship Id="rId5" Type="http://schemas.openxmlformats.org/officeDocument/2006/relationships/hyperlink" Target="https://www.talents-handicap.com/formations/view/53-formation-recruteur-demonstration-de-la-plateforme-talents-handicap-23eme-edition-nationale" TargetMode="External"/><Relationship Id="rId4" Type="http://schemas.openxmlformats.org/officeDocument/2006/relationships/image" Target="../media/image55.png"/><Relationship Id="rId9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zoom.us/j/91835967682?pwd=bFduUEcvY0NJZUQ2RktzYmNkLzI1Zz0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1.png"/><Relationship Id="rId4" Type="http://schemas.openxmlformats.org/officeDocument/2006/relationships/diagramLayout" Target="../diagrams/layout1.xml"/><Relationship Id="rId9" Type="http://schemas.openxmlformats.org/officeDocument/2006/relationships/hyperlink" Target="https://zoom.us/j/98189745786?pwd=U29jNEpzK25RVUN3dWQ2WFVISnA5Zz0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75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oom.us/j/98189745786?pwd=U29jNEpzK25RVUN3dWQ2WFVISnA5Zz09" TargetMode="External"/><Relationship Id="rId5" Type="http://schemas.openxmlformats.org/officeDocument/2006/relationships/hyperlink" Target="https://zoom.us/j/91835967682?pwd=bFduUEcvY0NJZUQ2RktzYmNkLzI1Zz09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icap.gouv.fr/presse/communiques-de-presse/article/plan-de-relance-aide-exceptionnelle-emploi-handica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missionhandicap@elsan.care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2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166" y="1772816"/>
            <a:ext cx="4056448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622" y="764704"/>
            <a:ext cx="4032448" cy="2520280"/>
          </a:xfrm>
          <a:prstGeom prst="rect">
            <a:avLst/>
          </a:prstGeom>
          <a:solidFill>
            <a:srgbClr val="F9B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Webcafé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Accueil </a:t>
            </a: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Référents handicap </a:t>
            </a: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Ex-Périmètre C2S</a:t>
            </a:r>
          </a:p>
          <a:p>
            <a:pPr algn="ctr"/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Présentation Démarche Handicap Groupe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678" y="476672"/>
            <a:ext cx="1216935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702" y="5157192"/>
            <a:ext cx="1268078" cy="774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9222" y="3284984"/>
            <a:ext cx="3168352" cy="1296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Point à date et perspectives des actions à fin 2021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" y="297990"/>
            <a:ext cx="2465555" cy="565836"/>
          </a:xfrm>
          <a:prstGeom prst="rect">
            <a:avLst/>
          </a:prstGeom>
        </p:spPr>
      </p:pic>
      <p:sp>
        <p:nvSpPr>
          <p:cNvPr id="73" name="TextBox 93">
            <a:extLst>
              <a:ext uri="{FF2B5EF4-FFF2-40B4-BE49-F238E27FC236}">
                <a16:creationId xmlns:a16="http://schemas.microsoft.com/office/drawing/2014/main" id="{162609CB-08F8-104F-AD87-CBC110D2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16" y="1726575"/>
            <a:ext cx="1500810" cy="3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ru-RU" sz="137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7076A07E-7980-A845-A62B-FD8E318172DA}"/>
              </a:ext>
            </a:extLst>
          </p:cNvPr>
          <p:cNvGrpSpPr/>
          <p:nvPr/>
        </p:nvGrpSpPr>
        <p:grpSpPr>
          <a:xfrm>
            <a:off x="4032321" y="1896676"/>
            <a:ext cx="3205924" cy="2782261"/>
            <a:chOff x="3202251" y="1603316"/>
            <a:chExt cx="3973584" cy="3702244"/>
          </a:xfrm>
        </p:grpSpPr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7C3EC27-3132-F845-B108-8EB6475C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20" y="3520969"/>
              <a:ext cx="2072892" cy="1784591"/>
            </a:xfrm>
            <a:custGeom>
              <a:avLst/>
              <a:gdLst>
                <a:gd name="T0" fmla="*/ 588357 w 716"/>
                <a:gd name="T1" fmla="*/ 2013053 h 616"/>
                <a:gd name="T2" fmla="*/ 1180238 w 716"/>
                <a:gd name="T3" fmla="*/ 2171700 h 616"/>
                <a:gd name="T4" fmla="*/ 2208982 w 716"/>
                <a:gd name="T5" fmla="*/ 1579418 h 616"/>
                <a:gd name="T6" fmla="*/ 1839057 w 716"/>
                <a:gd name="T7" fmla="*/ 0 h 616"/>
                <a:gd name="T8" fmla="*/ 567219 w 716"/>
                <a:gd name="T9" fmla="*/ 1198666 h 616"/>
                <a:gd name="T10" fmla="*/ 0 w 716"/>
                <a:gd name="T11" fmla="*/ 1064697 h 616"/>
                <a:gd name="T12" fmla="*/ 588357 w 716"/>
                <a:gd name="T13" fmla="*/ 2013053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67" y="571"/>
                  </a:moveTo>
                  <a:cubicBezTo>
                    <a:pt x="218" y="601"/>
                    <a:pt x="276" y="616"/>
                    <a:pt x="335" y="616"/>
                  </a:cubicBezTo>
                  <a:cubicBezTo>
                    <a:pt x="455" y="616"/>
                    <a:pt x="567" y="552"/>
                    <a:pt x="627" y="448"/>
                  </a:cubicBezTo>
                  <a:cubicBezTo>
                    <a:pt x="716" y="294"/>
                    <a:pt x="668" y="98"/>
                    <a:pt x="522" y="0"/>
                  </a:cubicBezTo>
                  <a:cubicBezTo>
                    <a:pt x="510" y="190"/>
                    <a:pt x="353" y="340"/>
                    <a:pt x="161" y="340"/>
                  </a:cubicBezTo>
                  <a:cubicBezTo>
                    <a:pt x="105" y="340"/>
                    <a:pt x="49" y="327"/>
                    <a:pt x="0" y="302"/>
                  </a:cubicBezTo>
                  <a:cubicBezTo>
                    <a:pt x="7" y="413"/>
                    <a:pt x="70" y="515"/>
                    <a:pt x="167" y="571"/>
                  </a:cubicBezTo>
                  <a:close/>
                </a:path>
              </a:pathLst>
            </a:custGeom>
            <a:solidFill>
              <a:srgbClr val="174760"/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548DEB23-9C72-6C4A-B6D2-1F4764AF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2645632"/>
              <a:ext cx="1946352" cy="1785896"/>
            </a:xfrm>
            <a:custGeom>
              <a:avLst/>
              <a:gdLst>
                <a:gd name="T0" fmla="*/ 1804610 w 672"/>
                <a:gd name="T1" fmla="*/ 1196014 h 616"/>
                <a:gd name="T2" fmla="*/ 694352 w 672"/>
                <a:gd name="T3" fmla="*/ 557434 h 616"/>
                <a:gd name="T4" fmla="*/ 528694 w 672"/>
                <a:gd name="T5" fmla="*/ 0 h 616"/>
                <a:gd name="T6" fmla="*/ 0 w 672"/>
                <a:gd name="T7" fmla="*/ 984330 h 616"/>
                <a:gd name="T8" fmla="*/ 1187800 w 672"/>
                <a:gd name="T9" fmla="*/ 2173288 h 616"/>
                <a:gd name="T10" fmla="*/ 2368550 w 672"/>
                <a:gd name="T11" fmla="*/ 1065476 h 616"/>
                <a:gd name="T12" fmla="*/ 1804610 w 672"/>
                <a:gd name="T13" fmla="*/ 1196014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512" y="339"/>
                  </a:moveTo>
                  <a:cubicBezTo>
                    <a:pt x="382" y="339"/>
                    <a:pt x="262" y="270"/>
                    <a:pt x="197" y="158"/>
                  </a:cubicBezTo>
                  <a:cubicBezTo>
                    <a:pt x="169" y="110"/>
                    <a:pt x="153" y="55"/>
                    <a:pt x="150" y="0"/>
                  </a:cubicBezTo>
                  <a:cubicBezTo>
                    <a:pt x="57" y="62"/>
                    <a:pt x="0" y="167"/>
                    <a:pt x="0" y="279"/>
                  </a:cubicBezTo>
                  <a:cubicBezTo>
                    <a:pt x="0" y="465"/>
                    <a:pt x="151" y="616"/>
                    <a:pt x="337" y="616"/>
                  </a:cubicBezTo>
                  <a:cubicBezTo>
                    <a:pt x="515" y="616"/>
                    <a:pt x="661" y="477"/>
                    <a:pt x="672" y="302"/>
                  </a:cubicBezTo>
                  <a:cubicBezTo>
                    <a:pt x="622" y="326"/>
                    <a:pt x="567" y="339"/>
                    <a:pt x="512" y="339"/>
                  </a:cubicBezTo>
                  <a:close/>
                </a:path>
              </a:pathLst>
            </a:custGeom>
            <a:solidFill>
              <a:srgbClr val="F05731"/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B1C2AD4B-159C-554F-A7A0-1981406F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489" y="1603316"/>
              <a:ext cx="1438891" cy="1950265"/>
            </a:xfrm>
            <a:custGeom>
              <a:avLst/>
              <a:gdLst>
                <a:gd name="T0" fmla="*/ 1226061 w 497"/>
                <a:gd name="T1" fmla="*/ 0 h 673"/>
                <a:gd name="T2" fmla="*/ 634170 w 497"/>
                <a:gd name="T3" fmla="*/ 158691 h 673"/>
                <a:gd name="T4" fmla="*/ 81033 w 497"/>
                <a:gd name="T5" fmla="*/ 881617 h 673"/>
                <a:gd name="T6" fmla="*/ 200820 w 497"/>
                <a:gd name="T7" fmla="*/ 1780866 h 673"/>
                <a:gd name="T8" fmla="*/ 1229585 w 497"/>
                <a:gd name="T9" fmla="*/ 2373313 h 673"/>
                <a:gd name="T10" fmla="*/ 1751013 w 497"/>
                <a:gd name="T11" fmla="*/ 2253413 h 673"/>
                <a:gd name="T12" fmla="*/ 1352895 w 497"/>
                <a:gd name="T13" fmla="*/ 550129 h 673"/>
                <a:gd name="T14" fmla="*/ 1751013 w 497"/>
                <a:gd name="T15" fmla="*/ 123426 h 673"/>
                <a:gd name="T16" fmla="*/ 1226061 w 497"/>
                <a:gd name="T17" fmla="*/ 0 h 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7" h="673">
                  <a:moveTo>
                    <a:pt x="348" y="0"/>
                  </a:moveTo>
                  <a:cubicBezTo>
                    <a:pt x="289" y="0"/>
                    <a:pt x="231" y="16"/>
                    <a:pt x="180" y="45"/>
                  </a:cubicBezTo>
                  <a:cubicBezTo>
                    <a:pt x="102" y="90"/>
                    <a:pt x="47" y="163"/>
                    <a:pt x="23" y="250"/>
                  </a:cubicBezTo>
                  <a:cubicBezTo>
                    <a:pt x="0" y="337"/>
                    <a:pt x="12" y="427"/>
                    <a:pt x="57" y="505"/>
                  </a:cubicBezTo>
                  <a:cubicBezTo>
                    <a:pt x="117" y="609"/>
                    <a:pt x="229" y="673"/>
                    <a:pt x="349" y="673"/>
                  </a:cubicBezTo>
                  <a:cubicBezTo>
                    <a:pt x="400" y="673"/>
                    <a:pt x="451" y="661"/>
                    <a:pt x="497" y="639"/>
                  </a:cubicBezTo>
                  <a:cubicBezTo>
                    <a:pt x="339" y="534"/>
                    <a:pt x="288" y="322"/>
                    <a:pt x="384" y="156"/>
                  </a:cubicBezTo>
                  <a:cubicBezTo>
                    <a:pt x="412" y="107"/>
                    <a:pt x="451" y="66"/>
                    <a:pt x="497" y="35"/>
                  </a:cubicBezTo>
                  <a:cubicBezTo>
                    <a:pt x="451" y="12"/>
                    <a:pt x="400" y="0"/>
                    <a:pt x="348" y="0"/>
                  </a:cubicBezTo>
                  <a:close/>
                </a:path>
              </a:pathLst>
            </a:custGeom>
            <a:solidFill>
              <a:srgbClr val="F6AB37"/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4B220E69-D8B7-FF44-A55D-391184B97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570" y="1603316"/>
              <a:ext cx="2074196" cy="1784591"/>
            </a:xfrm>
            <a:custGeom>
              <a:avLst/>
              <a:gdLst>
                <a:gd name="T0" fmla="*/ 683911 w 716"/>
                <a:gd name="T1" fmla="*/ 2171700 h 616"/>
                <a:gd name="T2" fmla="*/ 1956549 w 716"/>
                <a:gd name="T3" fmla="*/ 976560 h 616"/>
                <a:gd name="T4" fmla="*/ 2524125 w 716"/>
                <a:gd name="T5" fmla="*/ 1110528 h 616"/>
                <a:gd name="T6" fmla="*/ 1935398 w 716"/>
                <a:gd name="T7" fmla="*/ 158647 h 616"/>
                <a:gd name="T8" fmla="*/ 1343145 w 716"/>
                <a:gd name="T9" fmla="*/ 0 h 616"/>
                <a:gd name="T10" fmla="*/ 313753 w 716"/>
                <a:gd name="T11" fmla="*/ 595807 h 616"/>
                <a:gd name="T12" fmla="*/ 683911 w 716"/>
                <a:gd name="T13" fmla="*/ 217170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94" y="616"/>
                  </a:moveTo>
                  <a:cubicBezTo>
                    <a:pt x="206" y="427"/>
                    <a:pt x="363" y="277"/>
                    <a:pt x="555" y="277"/>
                  </a:cubicBezTo>
                  <a:cubicBezTo>
                    <a:pt x="611" y="277"/>
                    <a:pt x="667" y="290"/>
                    <a:pt x="716" y="315"/>
                  </a:cubicBezTo>
                  <a:cubicBezTo>
                    <a:pt x="709" y="203"/>
                    <a:pt x="646" y="102"/>
                    <a:pt x="549" y="45"/>
                  </a:cubicBezTo>
                  <a:cubicBezTo>
                    <a:pt x="498" y="16"/>
                    <a:pt x="440" y="0"/>
                    <a:pt x="381" y="0"/>
                  </a:cubicBezTo>
                  <a:cubicBezTo>
                    <a:pt x="261" y="0"/>
                    <a:pt x="149" y="65"/>
                    <a:pt x="89" y="169"/>
                  </a:cubicBezTo>
                  <a:cubicBezTo>
                    <a:pt x="0" y="323"/>
                    <a:pt x="48" y="519"/>
                    <a:pt x="194" y="616"/>
                  </a:cubicBezTo>
                  <a:close/>
                </a:path>
              </a:pathLst>
            </a:custGeom>
            <a:solidFill>
              <a:srgbClr val="53C7A4"/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0121AD54-524F-D84A-9B18-FB485CC8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483" y="2481262"/>
              <a:ext cx="1946352" cy="1784591"/>
            </a:xfrm>
            <a:custGeom>
              <a:avLst/>
              <a:gdLst>
                <a:gd name="T0" fmla="*/ 563940 w 672"/>
                <a:gd name="T1" fmla="*/ 976560 h 616"/>
                <a:gd name="T2" fmla="*/ 1674198 w 672"/>
                <a:gd name="T3" fmla="*/ 1614673 h 616"/>
                <a:gd name="T4" fmla="*/ 1839856 w 672"/>
                <a:gd name="T5" fmla="*/ 2171700 h 616"/>
                <a:gd name="T6" fmla="*/ 2368550 w 672"/>
                <a:gd name="T7" fmla="*/ 1184564 h 616"/>
                <a:gd name="T8" fmla="*/ 1180750 w 672"/>
                <a:gd name="T9" fmla="*/ 0 h 616"/>
                <a:gd name="T10" fmla="*/ 0 w 672"/>
                <a:gd name="T11" fmla="*/ 1107003 h 616"/>
                <a:gd name="T12" fmla="*/ 563940 w 672"/>
                <a:gd name="T13" fmla="*/ 97656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160" y="277"/>
                  </a:moveTo>
                  <a:cubicBezTo>
                    <a:pt x="290" y="277"/>
                    <a:pt x="410" y="346"/>
                    <a:pt x="475" y="458"/>
                  </a:cubicBezTo>
                  <a:cubicBezTo>
                    <a:pt x="503" y="506"/>
                    <a:pt x="519" y="561"/>
                    <a:pt x="522" y="616"/>
                  </a:cubicBezTo>
                  <a:cubicBezTo>
                    <a:pt x="615" y="554"/>
                    <a:pt x="672" y="449"/>
                    <a:pt x="672" y="336"/>
                  </a:cubicBezTo>
                  <a:cubicBezTo>
                    <a:pt x="672" y="151"/>
                    <a:pt x="521" y="0"/>
                    <a:pt x="335" y="0"/>
                  </a:cubicBezTo>
                  <a:cubicBezTo>
                    <a:pt x="157" y="0"/>
                    <a:pt x="11" y="139"/>
                    <a:pt x="0" y="314"/>
                  </a:cubicBezTo>
                  <a:cubicBezTo>
                    <a:pt x="50" y="290"/>
                    <a:pt x="105" y="277"/>
                    <a:pt x="160" y="2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8F45BF0E-D292-434E-89CE-093C1EF6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401" y="3359208"/>
              <a:ext cx="1440196" cy="1946352"/>
            </a:xfrm>
            <a:custGeom>
              <a:avLst/>
              <a:gdLst>
                <a:gd name="T0" fmla="*/ 1117856 w 497"/>
                <a:gd name="T1" fmla="*/ 2209942 h 672"/>
                <a:gd name="T2" fmla="*/ 1671494 w 497"/>
                <a:gd name="T3" fmla="*/ 1490918 h 672"/>
                <a:gd name="T4" fmla="*/ 1551598 w 497"/>
                <a:gd name="T5" fmla="*/ 592138 h 672"/>
                <a:gd name="T6" fmla="*/ 521901 w 497"/>
                <a:gd name="T7" fmla="*/ 0 h 672"/>
                <a:gd name="T8" fmla="*/ 521901 w 497"/>
                <a:gd name="T9" fmla="*/ 0 h 672"/>
                <a:gd name="T10" fmla="*/ 0 w 497"/>
                <a:gd name="T11" fmla="*/ 119837 h 672"/>
                <a:gd name="T12" fmla="*/ 398478 w 497"/>
                <a:gd name="T13" fmla="*/ 1822233 h 672"/>
                <a:gd name="T14" fmla="*/ 0 w 497"/>
                <a:gd name="T15" fmla="*/ 2248713 h 672"/>
                <a:gd name="T16" fmla="*/ 525427 w 497"/>
                <a:gd name="T17" fmla="*/ 2368550 h 672"/>
                <a:gd name="T18" fmla="*/ 1117856 w 497"/>
                <a:gd name="T19" fmla="*/ 2209942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672">
                  <a:moveTo>
                    <a:pt x="317" y="627"/>
                  </a:moveTo>
                  <a:cubicBezTo>
                    <a:pt x="395" y="582"/>
                    <a:pt x="450" y="510"/>
                    <a:pt x="474" y="423"/>
                  </a:cubicBezTo>
                  <a:cubicBezTo>
                    <a:pt x="497" y="336"/>
                    <a:pt x="485" y="246"/>
                    <a:pt x="440" y="168"/>
                  </a:cubicBezTo>
                  <a:cubicBezTo>
                    <a:pt x="380" y="64"/>
                    <a:pt x="26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7" y="0"/>
                    <a:pt x="46" y="11"/>
                    <a:pt x="0" y="34"/>
                  </a:cubicBezTo>
                  <a:cubicBezTo>
                    <a:pt x="158" y="139"/>
                    <a:pt x="209" y="351"/>
                    <a:pt x="113" y="517"/>
                  </a:cubicBezTo>
                  <a:cubicBezTo>
                    <a:pt x="85" y="566"/>
                    <a:pt x="46" y="607"/>
                    <a:pt x="0" y="638"/>
                  </a:cubicBezTo>
                  <a:cubicBezTo>
                    <a:pt x="46" y="661"/>
                    <a:pt x="97" y="672"/>
                    <a:pt x="149" y="672"/>
                  </a:cubicBezTo>
                  <a:cubicBezTo>
                    <a:pt x="208" y="672"/>
                    <a:pt x="266" y="657"/>
                    <a:pt x="317" y="62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fr-FR" sz="137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FFA837CB-466F-CB40-A483-58207D64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643" y="2194085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fr-FR" altLang="en-US" sz="313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E2039248-96BB-2F49-8B47-D78DBDF8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956" y="3519574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2</a:t>
              </a:r>
              <a:endParaRPr lang="fr-FR" altLang="en-US" sz="3131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2004C9E2-42F9-114E-A50E-CF23247D6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14" y="4383528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3</a:t>
              </a:r>
              <a:endParaRPr lang="fr-FR" altLang="en-US" sz="3131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3EFD4285-4644-B74E-9CA1-F0AF8E8C7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324" y="4075391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4</a:t>
              </a:r>
              <a:endParaRPr lang="fr-FR" altLang="en-US" sz="3131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90EBAA5E-B6A5-AC4A-9417-130A1672A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578" y="2749994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5</a:t>
              </a:r>
              <a:endParaRPr lang="fr-FR" altLang="en-US" sz="3131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3E73CB09-CB3B-AF4A-ACE5-B8E28A57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825" y="1863725"/>
              <a:ext cx="278157" cy="64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131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6</a:t>
              </a:r>
              <a:endParaRPr lang="fr-FR" altLang="en-US" sz="3131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16" y="4913683"/>
            <a:ext cx="1500810" cy="3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ru-RU" sz="137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F07C0B73-C2B4-5B45-8953-A8306F21E504}"/>
              </a:ext>
            </a:extLst>
          </p:cNvPr>
          <p:cNvGrpSpPr/>
          <p:nvPr/>
        </p:nvGrpSpPr>
        <p:grpSpPr>
          <a:xfrm>
            <a:off x="7196841" y="2898147"/>
            <a:ext cx="2521583" cy="1165730"/>
            <a:chOff x="6277054" y="2843668"/>
            <a:chExt cx="3516475" cy="1559846"/>
          </a:xfrm>
        </p:grpSpPr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3A0D90D2-EA0C-9B4D-BD44-7E8FFEEE5BF4}"/>
                </a:ext>
              </a:extLst>
            </p:cNvPr>
            <p:cNvGrpSpPr/>
            <p:nvPr/>
          </p:nvGrpSpPr>
          <p:grpSpPr>
            <a:xfrm>
              <a:off x="6277054" y="2930038"/>
              <a:ext cx="2521513" cy="1473476"/>
              <a:chOff x="6277054" y="2904341"/>
              <a:chExt cx="2521513" cy="1473476"/>
            </a:xfrm>
          </p:grpSpPr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D517A4AF-09CB-8948-A306-711CA2D04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8730" y="2904341"/>
                <a:ext cx="909837" cy="3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/>
                <a:r>
                  <a:rPr lang="fr-FR" altLang="en-US" sz="1827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Axe 5</a:t>
                </a:r>
                <a:endParaRPr lang="fr-FR" altLang="en-US" sz="1827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3">
                <a:extLst>
                  <a:ext uri="{FF2B5EF4-FFF2-40B4-BE49-F238E27FC236}">
                    <a16:creationId xmlns:a16="http://schemas.microsoft.com/office/drawing/2014/main" id="{B4D3CE0B-9C2A-DA40-B37A-014CBA6BA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054" y="3125850"/>
                <a:ext cx="2521512" cy="1251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sz="1370" b="1" dirty="0">
                    <a:solidFill>
                      <a:srgbClr val="4E4541"/>
                    </a:solidFill>
                    <a:latin typeface="Century Gothic" panose="020B0502020202020204" pitchFamily="34" charset="0"/>
                  </a:rPr>
                  <a:t>Accompagnement des parcours et </a:t>
                </a: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Maintien </a:t>
                </a:r>
                <a:b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dans l'emploi</a:t>
                </a:r>
              </a:p>
            </p:txBody>
          </p:sp>
        </p:grp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C0C23E78-4966-8D48-9EEA-111D1B864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0283" y="2843668"/>
              <a:ext cx="923246" cy="833691"/>
            </a:xfrm>
            <a:prstGeom prst="rect">
              <a:avLst/>
            </a:prstGeom>
          </p:spPr>
        </p:pic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38D3116C-A143-7F4D-BF59-314A0C12E175}"/>
              </a:ext>
            </a:extLst>
          </p:cNvPr>
          <p:cNvGrpSpPr/>
          <p:nvPr/>
        </p:nvGrpSpPr>
        <p:grpSpPr>
          <a:xfrm>
            <a:off x="5391522" y="4817710"/>
            <a:ext cx="2189021" cy="806681"/>
            <a:chOff x="6775011" y="1428902"/>
            <a:chExt cx="2969815" cy="861009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F895758B-1899-D243-9FCB-69339201C828}"/>
                </a:ext>
              </a:extLst>
            </p:cNvPr>
            <p:cNvGrpSpPr/>
            <p:nvPr/>
          </p:nvGrpSpPr>
          <p:grpSpPr>
            <a:xfrm>
              <a:off x="6775011" y="1473175"/>
              <a:ext cx="2109587" cy="811208"/>
              <a:chOff x="6775011" y="1466700"/>
              <a:chExt cx="2109587" cy="811208"/>
            </a:xfrm>
          </p:grpSpPr>
          <p:sp>
            <p:nvSpPr>
              <p:cNvPr id="96" name="Rectangle 14">
                <a:extLst>
                  <a:ext uri="{FF2B5EF4-FFF2-40B4-BE49-F238E27FC236}">
                    <a16:creationId xmlns:a16="http://schemas.microsoft.com/office/drawing/2014/main" id="{93EEF8A9-BE4E-F94B-A25F-20E0CFAA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6881" y="1466700"/>
                <a:ext cx="885133" cy="30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/>
                <a:r>
                  <a:rPr lang="fr-FR" altLang="en-US" sz="1827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Axe 4</a:t>
                </a:r>
                <a:endParaRPr lang="fr-FR" altLang="en-US" sz="1827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TextBox 93">
                <a:extLst>
                  <a:ext uri="{FF2B5EF4-FFF2-40B4-BE49-F238E27FC236}">
                    <a16:creationId xmlns:a16="http://schemas.microsoft.com/office/drawing/2014/main" id="{185229BA-16F7-3446-A785-33D0DAC1E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5011" y="1729305"/>
                <a:ext cx="2109587" cy="54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Sensibilisation et Formation</a:t>
                </a:r>
              </a:p>
            </p:txBody>
          </p:sp>
        </p:grpSp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E1BA5CB2-3DCD-7841-87E9-DC7FD708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6615" y="1428902"/>
              <a:ext cx="808211" cy="861009"/>
            </a:xfrm>
            <a:prstGeom prst="rect">
              <a:avLst/>
            </a:prstGeom>
          </p:spPr>
        </p:pic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F3A74A70-50F9-F94C-9990-C8D1D7146C97}"/>
              </a:ext>
            </a:extLst>
          </p:cNvPr>
          <p:cNvGrpSpPr/>
          <p:nvPr/>
        </p:nvGrpSpPr>
        <p:grpSpPr>
          <a:xfrm>
            <a:off x="4233227" y="928700"/>
            <a:ext cx="2706021" cy="768931"/>
            <a:chOff x="100610" y="1429009"/>
            <a:chExt cx="3280094" cy="930400"/>
          </a:xfrm>
        </p:grpSpPr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3F8F0BB0-66AB-C44C-B25B-9CE272A51A2D}"/>
                </a:ext>
              </a:extLst>
            </p:cNvPr>
            <p:cNvGrpSpPr/>
            <p:nvPr/>
          </p:nvGrpSpPr>
          <p:grpSpPr>
            <a:xfrm>
              <a:off x="990905" y="1471465"/>
              <a:ext cx="2389799" cy="887944"/>
              <a:chOff x="1096412" y="1403193"/>
              <a:chExt cx="2389799" cy="887944"/>
            </a:xfrm>
          </p:grpSpPr>
          <p:sp>
            <p:nvSpPr>
              <p:cNvPr id="101" name="TextBox 93">
                <a:extLst>
                  <a:ext uri="{FF2B5EF4-FFF2-40B4-BE49-F238E27FC236}">
                    <a16:creationId xmlns:a16="http://schemas.microsoft.com/office/drawing/2014/main" id="{AEE3CE7B-E75B-6D4C-98C3-F4DB01AEF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412" y="1669217"/>
                <a:ext cx="2389799" cy="62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Pilotage et suivi de la politique Handicap </a:t>
                </a:r>
              </a:p>
            </p:txBody>
          </p:sp>
          <p:sp>
            <p:nvSpPr>
              <p:cNvPr id="102" name="Rectangle 17">
                <a:extLst>
                  <a:ext uri="{FF2B5EF4-FFF2-40B4-BE49-F238E27FC236}">
                    <a16:creationId xmlns:a16="http://schemas.microsoft.com/office/drawing/2014/main" id="{88FBF6CA-3F00-0241-8D63-83D26B4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128" y="1403193"/>
                <a:ext cx="790832" cy="340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sz="1827" b="1" dirty="0">
                    <a:solidFill>
                      <a:srgbClr val="F6AB37"/>
                    </a:solidFill>
                    <a:latin typeface="Century Gothic" panose="020B0502020202020204" pitchFamily="34" charset="0"/>
                  </a:rPr>
                  <a:t>Axe 1</a:t>
                </a:r>
                <a:endParaRPr lang="fr-FR" altLang="en-US" sz="1827" dirty="0">
                  <a:solidFill>
                    <a:srgbClr val="F6AB37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7B47DDA5-D2A9-9241-B038-82A0A493D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10" y="1429009"/>
              <a:ext cx="951509" cy="874156"/>
            </a:xfrm>
            <a:prstGeom prst="rect">
              <a:avLst/>
            </a:prstGeom>
          </p:spPr>
        </p:pic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E7486016-A084-6545-9831-3BE6DC37F82B}"/>
              </a:ext>
            </a:extLst>
          </p:cNvPr>
          <p:cNvGrpSpPr/>
          <p:nvPr/>
        </p:nvGrpSpPr>
        <p:grpSpPr>
          <a:xfrm>
            <a:off x="1700993" y="2511031"/>
            <a:ext cx="2376367" cy="739438"/>
            <a:chOff x="153411" y="2998620"/>
            <a:chExt cx="3028472" cy="997752"/>
          </a:xfrm>
        </p:grpSpPr>
        <p:grpSp>
          <p:nvGrpSpPr>
            <p:cNvPr id="104" name="Groupe 103">
              <a:extLst>
                <a:ext uri="{FF2B5EF4-FFF2-40B4-BE49-F238E27FC236}">
                  <a16:creationId xmlns:a16="http://schemas.microsoft.com/office/drawing/2014/main" id="{1ECF05D4-567C-854D-AAA5-D484FEFFFE3A}"/>
                </a:ext>
              </a:extLst>
            </p:cNvPr>
            <p:cNvGrpSpPr/>
            <p:nvPr/>
          </p:nvGrpSpPr>
          <p:grpSpPr>
            <a:xfrm>
              <a:off x="933831" y="2998620"/>
              <a:ext cx="2248052" cy="961815"/>
              <a:chOff x="1026472" y="2836494"/>
              <a:chExt cx="2298374" cy="961815"/>
            </a:xfrm>
          </p:grpSpPr>
          <p:sp>
            <p:nvSpPr>
              <p:cNvPr id="106" name="Rectangle 18">
                <a:extLst>
                  <a:ext uri="{FF2B5EF4-FFF2-40B4-BE49-F238E27FC236}">
                    <a16:creationId xmlns:a16="http://schemas.microsoft.com/office/drawing/2014/main" id="{453A0010-E6A4-B34E-B332-8829EC93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10" y="2836494"/>
                <a:ext cx="850068" cy="379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sz="1827" b="1" dirty="0">
                    <a:solidFill>
                      <a:srgbClr val="F05731"/>
                    </a:solidFill>
                    <a:latin typeface="Century Gothic" panose="020B0502020202020204" pitchFamily="34" charset="0"/>
                  </a:rPr>
                  <a:t>Axe 2</a:t>
                </a:r>
                <a:endParaRPr lang="fr-FR" altLang="en-US" sz="1827" dirty="0">
                  <a:solidFill>
                    <a:srgbClr val="F0573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TextBox 93">
                <a:extLst>
                  <a:ext uri="{FF2B5EF4-FFF2-40B4-BE49-F238E27FC236}">
                    <a16:creationId xmlns:a16="http://schemas.microsoft.com/office/drawing/2014/main" id="{492F90BC-33F5-CC4D-8561-272BC0904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472" y="3104766"/>
                <a:ext cx="2298374" cy="693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10871">
                  <a:lnSpc>
                    <a:spcPct val="100000"/>
                  </a:lnSpc>
                  <a:spcBef>
                    <a:spcPct val="0"/>
                  </a:spcBef>
                  <a:spcAft>
                    <a:spcPts val="294"/>
                  </a:spcAft>
                  <a:buSzPct val="80000"/>
                  <a:buNone/>
                </a:pP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Information et </a:t>
                </a:r>
                <a:b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communication</a:t>
                </a:r>
                <a:endParaRPr lang="fr-FR" altLang="ru-RU" sz="979" dirty="0">
                  <a:solidFill>
                    <a:srgbClr val="4D454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938121E3-0EDB-BE40-8110-E803087BC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411" y="3106862"/>
              <a:ext cx="845906" cy="88951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1F15267-6D9E-7544-B973-C857D9DCFE38}"/>
              </a:ext>
            </a:extLst>
          </p:cNvPr>
          <p:cNvGrpSpPr/>
          <p:nvPr/>
        </p:nvGrpSpPr>
        <p:grpSpPr>
          <a:xfrm>
            <a:off x="6611420" y="1369132"/>
            <a:ext cx="2098599" cy="1398545"/>
            <a:chOff x="6955148" y="4590871"/>
            <a:chExt cx="2805820" cy="1751001"/>
          </a:xfrm>
        </p:grpSpPr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FE37382C-5386-0A46-80EE-15BA3D44E93C}"/>
                </a:ext>
              </a:extLst>
            </p:cNvPr>
            <p:cNvGrpSpPr/>
            <p:nvPr/>
          </p:nvGrpSpPr>
          <p:grpSpPr>
            <a:xfrm>
              <a:off x="6955148" y="4647120"/>
              <a:ext cx="1925480" cy="1694752"/>
              <a:chOff x="6955148" y="4706287"/>
              <a:chExt cx="1925480" cy="1694752"/>
            </a:xfrm>
          </p:grpSpPr>
          <p:sp>
            <p:nvSpPr>
              <p:cNvPr id="113" name="Rectangle 16">
                <a:extLst>
                  <a:ext uri="{FF2B5EF4-FFF2-40B4-BE49-F238E27FC236}">
                    <a16:creationId xmlns:a16="http://schemas.microsoft.com/office/drawing/2014/main" id="{AD133CA2-35FF-2441-9925-BED1FF0D1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2292" y="4706287"/>
                <a:ext cx="837996" cy="33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defTabSz="894574">
                  <a:defRPr/>
                </a:pPr>
                <a:r>
                  <a:rPr lang="fr-FR" altLang="en-US" sz="1761" b="1" kern="0">
                    <a:solidFill>
                      <a:srgbClr val="53C7A4"/>
                    </a:solidFill>
                    <a:latin typeface="Century Gothic" panose="020B0502020202020204" pitchFamily="34" charset="0"/>
                  </a:rPr>
                  <a:t>Axe 6</a:t>
                </a:r>
                <a:endParaRPr lang="fr-FR" altLang="en-US" sz="1761" kern="0">
                  <a:solidFill>
                    <a:srgbClr val="53C7A4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9F6BF62-A15F-B048-B454-1ED14B590224}"/>
                  </a:ext>
                </a:extLst>
              </p:cNvPr>
              <p:cNvSpPr/>
              <p:nvPr/>
            </p:nvSpPr>
            <p:spPr>
              <a:xfrm>
                <a:off x="6955148" y="4965643"/>
                <a:ext cx="1925480" cy="1435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894574">
                  <a:spcBef>
                    <a:spcPct val="0"/>
                  </a:spcBef>
                  <a:defRPr/>
                </a:pPr>
                <a:r>
                  <a:rPr lang="fr-FR" sz="1370" b="1" kern="0" dirty="0">
                    <a:solidFill>
                      <a:srgbClr val="4D4541"/>
                    </a:solidFill>
                    <a:latin typeface="Century Gothic" panose="020B0502020202020204" pitchFamily="34" charset="0"/>
                  </a:rPr>
                  <a:t>Collaboration avec le secteur protégé et adapté</a:t>
                </a:r>
              </a:p>
            </p:txBody>
          </p:sp>
        </p:grp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323215D8-FA2D-AD45-9B0D-0698D1DEBB1F}"/>
                </a:ext>
              </a:extLst>
            </p:cNvPr>
            <p:cNvGrpSpPr/>
            <p:nvPr/>
          </p:nvGrpSpPr>
          <p:grpSpPr>
            <a:xfrm>
              <a:off x="8928741" y="4590871"/>
              <a:ext cx="832227" cy="895075"/>
              <a:chOff x="2826610" y="-411459"/>
              <a:chExt cx="6336800" cy="6815347"/>
            </a:xfrm>
          </p:grpSpPr>
          <p:pic>
            <p:nvPicPr>
              <p:cNvPr id="111" name="Image 110">
                <a:extLst>
                  <a:ext uri="{FF2B5EF4-FFF2-40B4-BE49-F238E27FC236}">
                    <a16:creationId xmlns:a16="http://schemas.microsoft.com/office/drawing/2014/main" id="{76142ECB-CB61-AD40-82B3-BA2D5E7716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6610" y="-411459"/>
                <a:ext cx="6336800" cy="6815347"/>
              </a:xfrm>
              <a:prstGeom prst="rect">
                <a:avLst/>
              </a:prstGeom>
            </p:spPr>
          </p:pic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6B9D89B0-1378-F74F-B407-43A5BBD83483}"/>
                  </a:ext>
                </a:extLst>
              </p:cNvPr>
              <p:cNvSpPr/>
              <p:nvPr/>
            </p:nvSpPr>
            <p:spPr>
              <a:xfrm>
                <a:off x="5123976" y="210946"/>
                <a:ext cx="1745778" cy="2145222"/>
              </a:xfrm>
              <a:prstGeom prst="ellipse">
                <a:avLst/>
              </a:prstGeom>
              <a:solidFill>
                <a:srgbClr val="52C7A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4574">
                  <a:defRPr/>
                </a:pPr>
                <a:endParaRPr lang="fr-FR" sz="1761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74BA75-0948-7241-A177-49B800820992}"/>
              </a:ext>
            </a:extLst>
          </p:cNvPr>
          <p:cNvGrpSpPr/>
          <p:nvPr/>
        </p:nvGrpSpPr>
        <p:grpSpPr>
          <a:xfrm>
            <a:off x="3587256" y="4829799"/>
            <a:ext cx="2578342" cy="760553"/>
            <a:chOff x="137958" y="4647985"/>
            <a:chExt cx="3606220" cy="1137527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C3090872-B387-A747-ABC8-F7F144930D1A}"/>
                </a:ext>
              </a:extLst>
            </p:cNvPr>
            <p:cNvGrpSpPr/>
            <p:nvPr/>
          </p:nvGrpSpPr>
          <p:grpSpPr>
            <a:xfrm>
              <a:off x="999317" y="4752276"/>
              <a:ext cx="2744861" cy="1033236"/>
              <a:chOff x="1072966" y="4654263"/>
              <a:chExt cx="2744861" cy="1033236"/>
            </a:xfrm>
          </p:grpSpPr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133F9894-4F38-D644-AAB2-9EB4128F6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190" y="4654263"/>
                <a:ext cx="912517" cy="420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sz="1827" b="1">
                    <a:solidFill>
                      <a:srgbClr val="174760"/>
                    </a:solidFill>
                    <a:latin typeface="Century Gothic" panose="020B0502020202020204" pitchFamily="34" charset="0"/>
                  </a:rPr>
                  <a:t>Axe 3</a:t>
                </a:r>
                <a:endParaRPr lang="fr-FR" altLang="en-US" sz="1827">
                  <a:solidFill>
                    <a:srgbClr val="1747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" name="TextBox 93">
                <a:extLst>
                  <a:ext uri="{FF2B5EF4-FFF2-40B4-BE49-F238E27FC236}">
                    <a16:creationId xmlns:a16="http://schemas.microsoft.com/office/drawing/2014/main" id="{5750F522-DDF5-3F47-9F30-A6C6A5B81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966" y="4918751"/>
                <a:ext cx="2744861" cy="768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37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Recrutement et intégration </a:t>
                </a:r>
              </a:p>
            </p:txBody>
          </p:sp>
        </p:grpSp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0BE87E75-160C-454C-887E-32CB19818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958" y="4647985"/>
              <a:ext cx="876813" cy="780837"/>
            </a:xfrm>
            <a:prstGeom prst="rect">
              <a:avLst/>
            </a:prstGeom>
          </p:spPr>
        </p:pic>
      </p:grpSp>
      <p:pic>
        <p:nvPicPr>
          <p:cNvPr id="121" name="Image 120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99" y="5507609"/>
            <a:ext cx="1484580" cy="1143469"/>
          </a:xfrm>
          <a:prstGeom prst="rect">
            <a:avLst/>
          </a:prstGeom>
        </p:spPr>
      </p:pic>
      <p:grpSp>
        <p:nvGrpSpPr>
          <p:cNvPr id="134" name="Groupe 133"/>
          <p:cNvGrpSpPr/>
          <p:nvPr/>
        </p:nvGrpSpPr>
        <p:grpSpPr>
          <a:xfrm>
            <a:off x="8905336" y="1025520"/>
            <a:ext cx="2801012" cy="835561"/>
            <a:chOff x="8136913" y="1695643"/>
            <a:chExt cx="3055303" cy="1694872"/>
          </a:xfrm>
        </p:grpSpPr>
        <p:sp>
          <p:nvSpPr>
            <p:cNvPr id="135" name="Rectangle à coins arrondis 134"/>
            <p:cNvSpPr/>
            <p:nvPr/>
          </p:nvSpPr>
          <p:spPr>
            <a:xfrm>
              <a:off x="8136913" y="1695643"/>
              <a:ext cx="3055303" cy="165549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sp>
        <p:sp>
          <p:nvSpPr>
            <p:cNvPr id="136" name="ZoneTexte 135"/>
            <p:cNvSpPr txBox="1"/>
            <p:nvPr/>
          </p:nvSpPr>
          <p:spPr>
            <a:xfrm>
              <a:off x="8177688" y="1790919"/>
              <a:ext cx="2973751" cy="159959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txBody>
            <a:bodyPr spcFirstLastPara="0" vert="horz" wrap="square" lIns="26091" tIns="26091" rIns="26091" bIns="26091" numCol="1" spcCol="1270" anchor="t" anchorCtr="0">
              <a:noAutofit/>
            </a:bodyPr>
            <a:lstStyle/>
            <a:p>
              <a:pPr marL="111822" lvl="1" indent="-111822" algn="just" defTabSz="6522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140" b="1" kern="0" dirty="0" smtClean="0">
                  <a:solidFill>
                    <a:srgbClr val="00B050"/>
                  </a:solidFill>
                  <a:latin typeface="Calibri"/>
                </a:rPr>
                <a:t>Présentation et diffusion des catalogues </a:t>
              </a:r>
              <a:r>
                <a:rPr lang="fr-FR" sz="1140" b="1" kern="0" dirty="0">
                  <a:solidFill>
                    <a:srgbClr val="00B050"/>
                  </a:solidFill>
                  <a:latin typeface="Calibri"/>
                </a:rPr>
                <a:t>des </a:t>
              </a:r>
              <a:r>
                <a:rPr lang="fr-FR" sz="1140" b="1" kern="0" dirty="0" smtClean="0">
                  <a:solidFill>
                    <a:srgbClr val="00B050"/>
                  </a:solidFill>
                  <a:latin typeface="Calibri"/>
                </a:rPr>
                <a:t>EA et ESAT référencés </a:t>
              </a:r>
              <a:r>
                <a:rPr lang="fr-FR" sz="1140" b="1" kern="0" dirty="0">
                  <a:solidFill>
                    <a:srgbClr val="00B050"/>
                  </a:solidFill>
                  <a:latin typeface="Calibri"/>
                </a:rPr>
                <a:t>au niveau du Groupe </a:t>
              </a:r>
              <a:r>
                <a:rPr lang="fr-FR" sz="1140" b="1" kern="0" dirty="0" smtClean="0">
                  <a:solidFill>
                    <a:srgbClr val="00B050"/>
                  </a:solidFill>
                  <a:latin typeface="Calibri"/>
                </a:rPr>
                <a:t>en </a:t>
              </a:r>
              <a:r>
                <a:rPr lang="fr-FR" sz="1140" b="1" kern="0" dirty="0">
                  <a:solidFill>
                    <a:srgbClr val="00B050"/>
                  </a:solidFill>
                  <a:latin typeface="Calibri"/>
                </a:rPr>
                <a:t>fonction </a:t>
              </a:r>
              <a:r>
                <a:rPr lang="fr-FR" sz="1140" b="1" kern="0" dirty="0" smtClean="0">
                  <a:solidFill>
                    <a:srgbClr val="00B050"/>
                  </a:solidFill>
                  <a:latin typeface="Calibri"/>
                </a:rPr>
                <a:t>des besoins </a:t>
              </a:r>
              <a:r>
                <a:rPr lang="fr-FR" sz="1140" b="1" kern="0" dirty="0">
                  <a:solidFill>
                    <a:srgbClr val="00B050"/>
                  </a:solidFill>
                  <a:latin typeface="Calibri"/>
                </a:rPr>
                <a:t>d’activités (en lien avec la RSE)</a:t>
              </a:r>
              <a:endParaRPr lang="fr-FR" sz="1140" kern="0" dirty="0">
                <a:solidFill>
                  <a:srgbClr val="00B050"/>
                </a:solidFill>
                <a:latin typeface="Calibri"/>
              </a:endParaRPr>
            </a:p>
            <a:p>
              <a:pPr marL="0" lvl="1" defTabSz="6522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fr-FR" sz="1468" kern="0" dirty="0"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/>
                </a:rPr>
                <a:t> </a:t>
              </a:r>
              <a:endParaRPr lang="fr-FR" sz="1468" b="1" kern="0" dirty="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3931528" y="87656"/>
            <a:ext cx="80306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3604713" y="149710"/>
            <a:ext cx="80306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Démarche Handicap </a:t>
            </a:r>
            <a:r>
              <a:rPr lang="fr-FR" sz="228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 : Point à date Juillet 2021  </a:t>
            </a:r>
            <a:endParaRPr lang="fr-FR" sz="228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618887" y="4184948"/>
            <a:ext cx="4236959" cy="24567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Professionnalisation des acteurs: Parcours </a:t>
            </a: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Handipro</a:t>
            </a:r>
          </a:p>
          <a:p>
            <a:pPr algn="just"/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 </a:t>
            </a:r>
            <a:endParaRPr lang="fr-FR" sz="1140" b="1" kern="0" dirty="0">
              <a:solidFill>
                <a:schemeClr val="accent5"/>
              </a:solidFill>
              <a:latin typeface="Calibri"/>
            </a:endParaRPr>
          </a:p>
          <a:p>
            <a:pPr marL="162895" indent="-162895" algn="just">
              <a:buFont typeface="Wingdings" panose="05000000000000000000" pitchFamily="2" charset="2"/>
              <a:buChar char="Ø"/>
            </a:pP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Premier volet « la DOETH via la DSN </a:t>
            </a: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» en mode webinaire</a:t>
            </a:r>
            <a:endParaRPr lang="fr-FR" sz="1140" b="1" kern="0" dirty="0">
              <a:solidFill>
                <a:schemeClr val="accent5"/>
              </a:solidFill>
              <a:latin typeface="Calibri"/>
            </a:endParaRPr>
          </a:p>
          <a:p>
            <a:pPr marL="162895" indent="-162895" algn="just">
              <a:buFont typeface="Wingdings" panose="05000000000000000000" pitchFamily="2" charset="2"/>
              <a:buChar char="Ø"/>
            </a:pPr>
            <a:r>
              <a:rPr lang="fr-FR" sz="1140" b="1" kern="0" dirty="0">
                <a:solidFill>
                  <a:srgbClr val="FF8021"/>
                </a:solidFill>
                <a:latin typeface="Calibri"/>
              </a:rPr>
              <a:t>Deuxième volet: « Manager le Handicap au quotidien » en mode E-learning </a:t>
            </a:r>
            <a:endParaRPr lang="fr-FR" sz="1140" b="1" kern="0" dirty="0" smtClean="0">
              <a:solidFill>
                <a:srgbClr val="FF8021"/>
              </a:solidFill>
              <a:latin typeface="Calibri"/>
            </a:endParaRPr>
          </a:p>
          <a:p>
            <a:pPr algn="just"/>
            <a:endParaRPr lang="fr-FR" sz="1140" b="1" kern="0" dirty="0">
              <a:solidFill>
                <a:srgbClr val="FF8021"/>
              </a:solidFill>
              <a:latin typeface="Calibri"/>
            </a:endParaRP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WebCafés handicap mensuels </a:t>
            </a: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: </a:t>
            </a:r>
            <a:endParaRPr lang="fr-FR" sz="1140" b="1" kern="0" dirty="0" smtClean="0">
              <a:solidFill>
                <a:schemeClr val="accent5"/>
              </a:solidFill>
              <a:latin typeface="Calibri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Supports thématiques : Activ box</a:t>
            </a:r>
            <a:endParaRPr lang="fr-FR" sz="1140" b="1" kern="0" dirty="0">
              <a:solidFill>
                <a:schemeClr val="accent5"/>
              </a:solidFill>
              <a:latin typeface="Calibri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Retours </a:t>
            </a: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expériences établissements:</a:t>
            </a:r>
          </a:p>
          <a:p>
            <a:pPr marL="622255" lvl="1" indent="-171450" algn="just">
              <a:buFont typeface="Wingdings" panose="05000000000000000000" pitchFamily="2" charset="2"/>
              <a:buChar char="ü"/>
            </a:pP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Sensibilisation ludique  sur les maladies du rein</a:t>
            </a:r>
          </a:p>
          <a:p>
            <a:pPr marL="622255" lvl="1" indent="-171450" algn="just">
              <a:buFont typeface="Wingdings" panose="05000000000000000000" pitchFamily="2" charset="2"/>
              <a:buChar char="ü"/>
            </a:pP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Animation sur la Trisomie 21</a:t>
            </a:r>
          </a:p>
          <a:p>
            <a:pPr marL="622255" lvl="1" indent="-171450" algn="just">
              <a:buFont typeface="Wingdings" panose="05000000000000000000" pitchFamily="2" charset="2"/>
              <a:buChar char="ü"/>
            </a:pP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Mise </a:t>
            </a: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en </a:t>
            </a:r>
            <a:r>
              <a:rPr lang="fr-FR" sz="1140" b="1" kern="0" dirty="0">
                <a:solidFill>
                  <a:schemeClr val="accent5"/>
                </a:solidFill>
                <a:latin typeface="Calibri"/>
              </a:rPr>
              <a:t>place d’un accord handicap d’une </a:t>
            </a: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clinique</a:t>
            </a:r>
          </a:p>
          <a:p>
            <a:pPr marL="622255" lvl="1" indent="-171450" algn="just">
              <a:buFont typeface="Wingdings" panose="05000000000000000000" pitchFamily="2" charset="2"/>
              <a:buChar char="ü"/>
            </a:pPr>
            <a:r>
              <a:rPr lang="fr-FR" sz="1140" b="1" kern="0" dirty="0" smtClean="0">
                <a:solidFill>
                  <a:schemeClr val="accent5"/>
                </a:solidFill>
                <a:latin typeface="Calibri"/>
              </a:rPr>
              <a:t>Achats de services avec le secteur protégé et adapté</a:t>
            </a:r>
            <a:endParaRPr lang="fr-FR" sz="1140" b="1" kern="0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141" name="Rectangle à coins arrondis 140"/>
          <p:cNvSpPr/>
          <p:nvPr/>
        </p:nvSpPr>
        <p:spPr>
          <a:xfrm>
            <a:off x="264376" y="5333630"/>
            <a:ext cx="3437635" cy="10465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Participation au salon de recrutement virtuel « Hello Handicap » et forums régionaux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Participation aux opérations Duoday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Développement Partenariat CRIP (stages infirmiers et alternance</a:t>
            </a:r>
            <a:r>
              <a:rPr lang="fr-FR" sz="1140" b="1" kern="0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)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Transfert des offres Groupe Elsan sur Site Agefiph</a:t>
            </a:r>
            <a:endParaRPr lang="fr-FR" sz="1140" b="1" kern="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sp>
        <p:nvSpPr>
          <p:cNvPr id="142" name="Rectangle à coins arrondis 141"/>
          <p:cNvSpPr/>
          <p:nvPr/>
        </p:nvSpPr>
        <p:spPr>
          <a:xfrm>
            <a:off x="334566" y="3501008"/>
            <a:ext cx="3503026" cy="98200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6"/>
                </a:solidFill>
                <a:latin typeface="Calibri"/>
              </a:rPr>
              <a:t>Depuis Avril: tournage de vidéo témoignages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 smtClean="0">
                <a:solidFill>
                  <a:schemeClr val="accent6"/>
                </a:solidFill>
                <a:latin typeface="Calibri"/>
              </a:rPr>
              <a:t>Diffusion </a:t>
            </a:r>
            <a:r>
              <a:rPr lang="fr-FR" sz="1140" b="1" kern="0" dirty="0">
                <a:solidFill>
                  <a:schemeClr val="accent6"/>
                </a:solidFill>
                <a:latin typeface="Calibri"/>
              </a:rPr>
              <a:t>de leaflets de communication 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 smtClean="0">
                <a:solidFill>
                  <a:schemeClr val="accent6"/>
                </a:solidFill>
                <a:latin typeface="Calibri"/>
              </a:rPr>
              <a:t>Synapse : Base de données d’informations et données handicap 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 smtClean="0">
                <a:solidFill>
                  <a:schemeClr val="accent6"/>
                </a:solidFill>
                <a:latin typeface="Calibri"/>
              </a:rPr>
              <a:t>SEEPH 2020</a:t>
            </a:r>
            <a:endParaRPr lang="fr-FR" sz="1140" b="1" kern="0" dirty="0">
              <a:solidFill>
                <a:schemeClr val="accent6"/>
              </a:solidFill>
              <a:latin typeface="Calibri"/>
            </a:endParaRPr>
          </a:p>
        </p:txBody>
      </p:sp>
      <p:sp>
        <p:nvSpPr>
          <p:cNvPr id="143" name="Rectangle à coins arrondis 142"/>
          <p:cNvSpPr/>
          <p:nvPr/>
        </p:nvSpPr>
        <p:spPr>
          <a:xfrm>
            <a:off x="9859554" y="2526145"/>
            <a:ext cx="1812231" cy="10277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1"/>
                </a:solidFill>
                <a:latin typeface="Calibri"/>
              </a:rPr>
              <a:t>Modélisation d’une démarche de maintien dans l’Emploi « By Elsan </a:t>
            </a:r>
            <a:r>
              <a:rPr lang="fr-FR" sz="1140" b="1" kern="0" dirty="0" smtClean="0">
                <a:solidFill>
                  <a:schemeClr val="accent1"/>
                </a:solidFill>
                <a:latin typeface="Calibri"/>
              </a:rPr>
              <a:t>» en cours</a:t>
            </a:r>
            <a:endParaRPr lang="fr-FR" sz="1140" b="1" kern="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723289" y="915459"/>
            <a:ext cx="3404607" cy="15973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1"/>
                </a:solidFill>
                <a:latin typeface="Calibri"/>
              </a:rPr>
              <a:t>Création de la mission handicap animée par Pierre-Emmanuel Cosson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1"/>
                </a:solidFill>
                <a:latin typeface="Calibri"/>
              </a:rPr>
              <a:t>Développement d’un réseau de référents handicap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1"/>
                </a:solidFill>
                <a:latin typeface="Calibri"/>
              </a:rPr>
              <a:t>Animation de webcafés handicap mensuels thématiques</a:t>
            </a:r>
          </a:p>
          <a:p>
            <a:pPr marL="162895" indent="-162895" algn="just">
              <a:buFont typeface="Arial" panose="020B0604020202020204" pitchFamily="34" charset="0"/>
              <a:buChar char="•"/>
            </a:pPr>
            <a:r>
              <a:rPr lang="fr-FR" sz="1140" b="1" kern="0" dirty="0">
                <a:solidFill>
                  <a:schemeClr val="accent1"/>
                </a:solidFill>
                <a:latin typeface="Calibri"/>
              </a:rPr>
              <a:t>Mise en place suivi des indicateurs handicap</a:t>
            </a:r>
          </a:p>
        </p:txBody>
      </p:sp>
    </p:spTree>
    <p:extLst>
      <p:ext uri="{BB962C8B-B14F-4D97-AF65-F5344CB8AC3E}">
        <p14:creationId xmlns:p14="http://schemas.microsoft.com/office/powerpoint/2010/main" val="14366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Connecteur droit avec flèche 207"/>
          <p:cNvCxnSpPr>
            <a:endCxn id="207" idx="1"/>
          </p:cNvCxnSpPr>
          <p:nvPr/>
        </p:nvCxnSpPr>
        <p:spPr>
          <a:xfrm flipV="1">
            <a:off x="1702718" y="6437396"/>
            <a:ext cx="8352928" cy="881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/>
          <p:cNvCxnSpPr>
            <a:stCxn id="161" idx="3"/>
          </p:cNvCxnSpPr>
          <p:nvPr/>
        </p:nvCxnSpPr>
        <p:spPr>
          <a:xfrm>
            <a:off x="1702718" y="1791705"/>
            <a:ext cx="9721080" cy="53119"/>
          </a:xfrm>
          <a:prstGeom prst="straightConnector1">
            <a:avLst/>
          </a:prstGeom>
          <a:ln w="38100">
            <a:solidFill>
              <a:srgbClr val="F9C83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1702718" y="4699157"/>
            <a:ext cx="10487695" cy="25987"/>
          </a:xfrm>
          <a:prstGeom prst="straightConnector1">
            <a:avLst/>
          </a:prstGeom>
          <a:ln w="38100">
            <a:solidFill>
              <a:srgbClr val="F057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5" y="297990"/>
            <a:ext cx="2262122" cy="51914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502918" y="201420"/>
            <a:ext cx="808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270670" y="1052736"/>
            <a:ext cx="572159" cy="40334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33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100" name="Group 272"/>
          <p:cNvGrpSpPr>
            <a:grpSpLocks/>
          </p:cNvGrpSpPr>
          <p:nvPr/>
        </p:nvGrpSpPr>
        <p:grpSpPr bwMode="auto">
          <a:xfrm>
            <a:off x="476231" y="964438"/>
            <a:ext cx="742058" cy="708876"/>
            <a:chOff x="5266" y="1053"/>
            <a:chExt cx="492" cy="470"/>
          </a:xfrm>
        </p:grpSpPr>
        <p:pic>
          <p:nvPicPr>
            <p:cNvPr id="101" name="Picture 2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1053"/>
              <a:ext cx="14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2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" y="1103"/>
              <a:ext cx="14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2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" y="1162"/>
              <a:ext cx="14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4" name="Group 276"/>
            <p:cNvGrpSpPr>
              <a:grpSpLocks/>
            </p:cNvGrpSpPr>
            <p:nvPr/>
          </p:nvGrpSpPr>
          <p:grpSpPr bwMode="auto">
            <a:xfrm>
              <a:off x="5266" y="1214"/>
              <a:ext cx="492" cy="309"/>
              <a:chOff x="4035" y="1102"/>
              <a:chExt cx="492" cy="309"/>
            </a:xfrm>
          </p:grpSpPr>
          <p:pic>
            <p:nvPicPr>
              <p:cNvPr id="105" name="Picture 27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1102"/>
                <a:ext cx="154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6" name="Rectangle 278"/>
              <p:cNvSpPr>
                <a:spLocks noChangeArrowheads="1"/>
              </p:cNvSpPr>
              <p:nvPr/>
            </p:nvSpPr>
            <p:spPr bwMode="auto">
              <a:xfrm>
                <a:off x="4035" y="1255"/>
                <a:ext cx="4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1304" rIns="51304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4"/>
                  </a:buBlip>
                  <a:defRPr sz="1600">
                    <a:solidFill>
                      <a:srgbClr val="01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4E00"/>
                  </a:buClr>
                  <a:buSzPct val="95000"/>
                  <a:buFont typeface="Wingdings" panose="05000000000000000000" pitchFamily="2" charset="2"/>
                  <a:buBlip>
                    <a:blip r:embed="rId5"/>
                  </a:buBlip>
                  <a:defRPr sz="14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4E00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12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7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8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8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8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8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4E00"/>
                  </a:buClr>
                  <a:buFont typeface="Wingdings" panose="05000000000000000000" pitchFamily="2" charset="2"/>
                  <a:buBlip>
                    <a:blip r:embed="rId8"/>
                  </a:buBlip>
                  <a:defRPr sz="1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330" dirty="0">
                    <a:solidFill>
                      <a:srgbClr val="003366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Planning</a:t>
                </a:r>
              </a:p>
            </p:txBody>
          </p:sp>
        </p:grpSp>
      </p:grpSp>
      <p:sp>
        <p:nvSpPr>
          <p:cNvPr id="131" name="Rectangle 130"/>
          <p:cNvSpPr/>
          <p:nvPr/>
        </p:nvSpPr>
        <p:spPr>
          <a:xfrm>
            <a:off x="262558" y="3645024"/>
            <a:ext cx="1440160" cy="288032"/>
          </a:xfrm>
          <a:prstGeom prst="rect">
            <a:avLst/>
          </a:prstGeom>
          <a:solidFill>
            <a:srgbClr val="17476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Recrutement et intégration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301072" y="1666577"/>
            <a:ext cx="1401646" cy="250255"/>
          </a:xfrm>
          <a:prstGeom prst="rect">
            <a:avLst/>
          </a:prstGeom>
          <a:solidFill>
            <a:srgbClr val="F6AB37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Pilotage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262558" y="2420888"/>
            <a:ext cx="1440160" cy="432048"/>
          </a:xfrm>
          <a:prstGeom prst="rect">
            <a:avLst/>
          </a:prstGeom>
          <a:solidFill>
            <a:srgbClr val="F0573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et communication</a:t>
            </a:r>
          </a:p>
        </p:txBody>
      </p:sp>
      <p:cxnSp>
        <p:nvCxnSpPr>
          <p:cNvPr id="171" name="Connecteur droit avec flèche 170"/>
          <p:cNvCxnSpPr>
            <a:stCxn id="162" idx="3"/>
          </p:cNvCxnSpPr>
          <p:nvPr/>
        </p:nvCxnSpPr>
        <p:spPr>
          <a:xfrm>
            <a:off x="1702718" y="2636912"/>
            <a:ext cx="9721080" cy="0"/>
          </a:xfrm>
          <a:prstGeom prst="straightConnector1">
            <a:avLst/>
          </a:prstGeom>
          <a:ln w="38100">
            <a:solidFill>
              <a:srgbClr val="F057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2206774" y="2492896"/>
            <a:ext cx="1432840" cy="21740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Vidéos Témoignages</a:t>
            </a:r>
          </a:p>
        </p:txBody>
      </p:sp>
      <p:cxnSp>
        <p:nvCxnSpPr>
          <p:cNvPr id="158" name="Connecteur droit avec flèche 157"/>
          <p:cNvCxnSpPr>
            <a:stCxn id="131" idx="3"/>
          </p:cNvCxnSpPr>
          <p:nvPr/>
        </p:nvCxnSpPr>
        <p:spPr>
          <a:xfrm>
            <a:off x="1702718" y="3789040"/>
            <a:ext cx="907300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2062758" y="3861048"/>
            <a:ext cx="1800200" cy="49243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Poursuite  du  Partenariat UGECAM CRIP </a:t>
            </a:r>
            <a:endParaRPr lang="fr-FR" sz="114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006975" y="1556792"/>
            <a:ext cx="1800200" cy="504056"/>
          </a:xfrm>
          <a:prstGeom prst="rect">
            <a:avLst/>
          </a:prstGeom>
          <a:solidFill>
            <a:schemeClr val="bg1"/>
          </a:solidFill>
          <a:ln w="25400">
            <a:solidFill>
              <a:srgbClr val="F9B0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</a:t>
            </a:r>
            <a:r>
              <a:rPr lang="fr-F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</a:p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(Opérationnel et Fonctionnel)</a:t>
            </a:r>
          </a:p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septembre</a:t>
            </a:r>
            <a:endParaRPr lang="fr-F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8782" y="1628800"/>
            <a:ext cx="927785" cy="26726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5126" y="3140968"/>
            <a:ext cx="685867" cy="298992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422" y="3429000"/>
            <a:ext cx="928654" cy="48965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590" y="3158515"/>
            <a:ext cx="780432" cy="986222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1630" y="3284984"/>
            <a:ext cx="685867" cy="298992"/>
          </a:xfrm>
          <a:prstGeom prst="rect">
            <a:avLst/>
          </a:prstGeom>
        </p:spPr>
      </p:pic>
      <p:pic>
        <p:nvPicPr>
          <p:cNvPr id="183" name="Image 1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246" y="3140968"/>
            <a:ext cx="685867" cy="298992"/>
          </a:xfrm>
          <a:prstGeom prst="rect">
            <a:avLst/>
          </a:prstGeom>
        </p:spPr>
      </p:pic>
      <p:sp>
        <p:nvSpPr>
          <p:cNvPr id="199" name="Rectangle 198"/>
          <p:cNvSpPr/>
          <p:nvPr/>
        </p:nvSpPr>
        <p:spPr>
          <a:xfrm>
            <a:off x="262558" y="4509120"/>
            <a:ext cx="1440160" cy="436961"/>
          </a:xfrm>
          <a:prstGeom prst="rect">
            <a:avLst/>
          </a:prstGeom>
          <a:solidFill>
            <a:srgbClr val="F78D7C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33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Sensibilisation et Formation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262558" y="5445224"/>
            <a:ext cx="1440160" cy="477468"/>
          </a:xfrm>
          <a:prstGeom prst="rect">
            <a:avLst/>
          </a:prstGeom>
          <a:solidFill>
            <a:srgbClr val="FDDF9A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33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Maintien dans l’emploi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262559" y="6093296"/>
            <a:ext cx="1440160" cy="630877"/>
          </a:xfrm>
          <a:prstGeom prst="rect">
            <a:avLst/>
          </a:prstGeom>
          <a:solidFill>
            <a:srgbClr val="53C7A4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33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avec le secteur protégé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07174" y="3573016"/>
            <a:ext cx="1872208" cy="36004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Forum Talents Handicap – 1</a:t>
            </a:r>
            <a:r>
              <a:rPr lang="fr-FR" sz="1200" b="1" baseline="30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participation</a:t>
            </a:r>
            <a:endParaRPr lang="fr-FR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062758" y="6165304"/>
            <a:ext cx="1656184" cy="504056"/>
          </a:xfrm>
          <a:prstGeom prst="rect">
            <a:avLst/>
          </a:prstGeom>
          <a:solidFill>
            <a:schemeClr val="bg1"/>
          </a:solidFill>
          <a:ln w="25400">
            <a:solidFill>
              <a:srgbClr val="53C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à </a:t>
            </a:r>
            <a:r>
              <a:rPr lang="fr-FR" sz="114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disposition Catalogues dédiés</a:t>
            </a:r>
            <a:endParaRPr lang="fr-FR" sz="114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0055646" y="6237312"/>
            <a:ext cx="1209648" cy="400167"/>
          </a:xfrm>
          <a:prstGeom prst="rect">
            <a:avLst/>
          </a:prstGeom>
          <a:noFill/>
          <a:ln w="25400">
            <a:solidFill>
              <a:srgbClr val="53C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 HandiHA et autres salons </a:t>
            </a:r>
          </a:p>
        </p:txBody>
      </p:sp>
      <p:cxnSp>
        <p:nvCxnSpPr>
          <p:cNvPr id="210" name="Connecteur droit avec flèche 209"/>
          <p:cNvCxnSpPr>
            <a:stCxn id="200" idx="3"/>
          </p:cNvCxnSpPr>
          <p:nvPr/>
        </p:nvCxnSpPr>
        <p:spPr>
          <a:xfrm>
            <a:off x="1702718" y="5683958"/>
            <a:ext cx="10297144" cy="44955"/>
          </a:xfrm>
          <a:prstGeom prst="straightConnector1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avec flèche 216"/>
          <p:cNvCxnSpPr>
            <a:stCxn id="154" idx="3"/>
          </p:cNvCxnSpPr>
          <p:nvPr/>
        </p:nvCxnSpPr>
        <p:spPr>
          <a:xfrm>
            <a:off x="3862958" y="4107267"/>
            <a:ext cx="6678742" cy="1582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4876118" y="6343759"/>
            <a:ext cx="4178672" cy="380413"/>
          </a:xfrm>
          <a:prstGeom prst="rect">
            <a:avLst/>
          </a:prstGeom>
          <a:solidFill>
            <a:schemeClr val="bg1"/>
          </a:solidFill>
          <a:ln w="19050">
            <a:solidFill>
              <a:srgbClr val="53C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Développement des Achats  </a:t>
            </a:r>
            <a:r>
              <a:rPr lang="fr-FR" sz="114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 des EA / ESAT / </a:t>
            </a:r>
            <a:r>
              <a:rPr lang="fr-FR" sz="114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TIH tout au long de l’année</a:t>
            </a:r>
            <a:endParaRPr lang="fr-FR" sz="114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0271670" y="4402362"/>
            <a:ext cx="1728192" cy="629234"/>
          </a:xfrm>
          <a:prstGeom prst="rect">
            <a:avLst/>
          </a:prstGeom>
          <a:solidFill>
            <a:schemeClr val="bg1"/>
          </a:solidFill>
          <a:ln w="28575">
            <a:solidFill>
              <a:srgbClr val="F78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</a:t>
            </a:r>
            <a:r>
              <a:rPr lang="fr-F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andipro</a:t>
            </a:r>
            <a:endParaRPr lang="fr-F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Mooc pour Référents </a:t>
            </a:r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  <a:endParaRPr lang="fr-F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2" name="Image 221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16" y="4420412"/>
            <a:ext cx="306034" cy="386731"/>
          </a:xfrm>
          <a:prstGeom prst="rect">
            <a:avLst/>
          </a:prstGeom>
        </p:spPr>
      </p:pic>
      <p:sp>
        <p:nvSpPr>
          <p:cNvPr id="223" name="Rectangle 222"/>
          <p:cNvSpPr/>
          <p:nvPr/>
        </p:nvSpPr>
        <p:spPr>
          <a:xfrm>
            <a:off x="4078982" y="4509120"/>
            <a:ext cx="1656184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F78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5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Inscriptions:</a:t>
            </a:r>
          </a:p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1</a:t>
            </a:r>
            <a:r>
              <a:rPr lang="fr-FR" sz="950" b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15 septembre</a:t>
            </a:r>
          </a:p>
          <a:p>
            <a:pPr algn="ctr"/>
            <a:r>
              <a:rPr lang="fr-FR" sz="95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 formation:</a:t>
            </a:r>
          </a:p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partir du 20 septembre</a:t>
            </a:r>
          </a:p>
        </p:txBody>
      </p:sp>
      <p:cxnSp>
        <p:nvCxnSpPr>
          <p:cNvPr id="225" name="Connecteur droit avec flèche 224"/>
          <p:cNvCxnSpPr>
            <a:stCxn id="219" idx="3"/>
            <a:endCxn id="223" idx="1"/>
          </p:cNvCxnSpPr>
          <p:nvPr/>
        </p:nvCxnSpPr>
        <p:spPr>
          <a:xfrm flipV="1">
            <a:off x="3790950" y="4797152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9"/>
          <p:cNvSpPr>
            <a:spLocks noChangeArrowheads="1"/>
          </p:cNvSpPr>
          <p:nvPr/>
        </p:nvSpPr>
        <p:spPr bwMode="auto">
          <a:xfrm>
            <a:off x="9623598" y="980728"/>
            <a:ext cx="990677" cy="28958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lIns="17101" tIns="44464" rIns="17101" bIns="44464" anchor="ctr"/>
          <a:lstStyle>
            <a:lvl1pPr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01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4E00"/>
              </a:buClr>
              <a:buSzPct val="95000"/>
              <a:buFont typeface="Wingdings" panose="05000000000000000000" pitchFamily="2" charset="2"/>
              <a:buBlip>
                <a:blip r:embed="rId5"/>
              </a:buBlip>
              <a:defRPr sz="14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4E00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2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7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140" b="1" dirty="0">
                <a:solidFill>
                  <a:srgbClr val="003366"/>
                </a:solidFill>
                <a:latin typeface="Calibri" panose="020F0502020204030204" pitchFamily="34" charset="0"/>
              </a:rPr>
              <a:t>Décembre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967414" y="980728"/>
            <a:ext cx="943824" cy="36004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lIns="17101" tIns="44464" rIns="17101" bIns="44464" anchor="ctr"/>
          <a:lstStyle>
            <a:lvl1pPr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01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4E00"/>
              </a:buClr>
              <a:buSzPct val="95000"/>
              <a:buFont typeface="Wingdings" panose="05000000000000000000" pitchFamily="2" charset="2"/>
              <a:buBlip>
                <a:blip r:embed="rId5"/>
              </a:buBlip>
              <a:defRPr sz="14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4E00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2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7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140" b="1" dirty="0">
                <a:solidFill>
                  <a:srgbClr val="003366"/>
                </a:solidFill>
                <a:latin typeface="Calibri" panose="020F0502020204030204" pitchFamily="34" charset="0"/>
              </a:rPr>
              <a:t>Novembre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6383238" y="980728"/>
            <a:ext cx="928891" cy="325589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lIns="17101" tIns="44464" rIns="17101" bIns="44464" anchor="ctr"/>
          <a:lstStyle>
            <a:lvl1pPr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01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4E00"/>
              </a:buClr>
              <a:buSzPct val="95000"/>
              <a:buFont typeface="Wingdings" panose="05000000000000000000" pitchFamily="2" charset="2"/>
              <a:buBlip>
                <a:blip r:embed="rId5"/>
              </a:buBlip>
              <a:defRPr sz="14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4E00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2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7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140" b="1" dirty="0">
                <a:solidFill>
                  <a:srgbClr val="003366"/>
                </a:solidFill>
                <a:latin typeface="Calibri" panose="020F0502020204030204" pitchFamily="34" charset="0"/>
              </a:rPr>
              <a:t>Octobre</a:t>
            </a:r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4150990" y="980728"/>
            <a:ext cx="1094166" cy="316247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lIns="17101" tIns="44464" rIns="17101" bIns="44464" anchor="ctr"/>
          <a:lstStyle>
            <a:lvl1pPr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01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4E00"/>
              </a:buClr>
              <a:buSzPct val="95000"/>
              <a:buFont typeface="Wingdings" panose="05000000000000000000" pitchFamily="2" charset="2"/>
              <a:buBlip>
                <a:blip r:embed="rId5"/>
              </a:buBlip>
              <a:defRPr sz="14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4E00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2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7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Font typeface="Wingdings" panose="05000000000000000000" pitchFamily="2" charset="2"/>
              <a:buBlip>
                <a:blip r:embed="rId8"/>
              </a:buBlip>
              <a:defRPr sz="1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140" b="1" dirty="0">
                <a:solidFill>
                  <a:srgbClr val="003366"/>
                </a:solidFill>
                <a:latin typeface="Calibri" panose="020F0502020204030204" pitchFamily="34" charset="0"/>
              </a:rPr>
              <a:t>Septembre</a:t>
            </a:r>
          </a:p>
        </p:txBody>
      </p:sp>
      <p:cxnSp>
        <p:nvCxnSpPr>
          <p:cNvPr id="170" name="Connecteur droit avec flèche 169"/>
          <p:cNvCxnSpPr/>
          <p:nvPr/>
        </p:nvCxnSpPr>
        <p:spPr>
          <a:xfrm flipV="1">
            <a:off x="1918742" y="1412776"/>
            <a:ext cx="9310827" cy="19599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9839622" y="1484784"/>
            <a:ext cx="1080120" cy="648072"/>
          </a:xfrm>
          <a:prstGeom prst="rect">
            <a:avLst/>
          </a:prstGeom>
          <a:solidFill>
            <a:schemeClr val="bg1"/>
          </a:solidFill>
          <a:ln w="25400">
            <a:solidFill>
              <a:srgbClr val="F9B0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</a:t>
            </a:r>
            <a:r>
              <a:rPr lang="fr-FR" sz="114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</a:p>
          <a:p>
            <a:pPr algn="ctr"/>
            <a:r>
              <a:rPr lang="fr-FR" sz="114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Opérationnel et Fonctionnel</a:t>
            </a:r>
            <a:endParaRPr lang="fr-FR" sz="114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303118" y="2204864"/>
            <a:ext cx="864096" cy="8640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Webcafé Handicap mensuel – </a:t>
            </a:r>
          </a:p>
          <a:p>
            <a:pPr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et 21 septembre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816171" y="3999017"/>
            <a:ext cx="1758368" cy="3240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4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stages, alternance</a:t>
            </a:r>
            <a:endParaRPr lang="fr-FR" sz="114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039422" y="2996952"/>
            <a:ext cx="864096" cy="3399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63B2D"/>
            </a:solidFill>
            <a:prstDash val="solid"/>
          </a:ln>
          <a:effectLst/>
        </p:spPr>
        <p:txBody>
          <a:bodyPr rtlCol="0" anchor="ctr"/>
          <a:lstStyle/>
          <a:p>
            <a:pPr algn="ctr"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SEEPH et Duoday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1990750" y="4509120"/>
            <a:ext cx="18002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78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</a:t>
            </a:r>
            <a:r>
              <a:rPr lang="fr-F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formation        </a:t>
            </a:r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andipro </a:t>
            </a:r>
            <a:endParaRPr lang="fr-F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E-Learning </a:t>
            </a:r>
            <a:r>
              <a:rPr lang="fr-F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 le handicap pour tous </a:t>
            </a:r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F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0" name="Image 219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6" y="4581128"/>
            <a:ext cx="288032" cy="363982"/>
          </a:xfrm>
          <a:prstGeom prst="rect">
            <a:avLst/>
          </a:prstGeom>
        </p:spPr>
      </p:pic>
      <p:sp>
        <p:nvSpPr>
          <p:cNvPr id="209" name="Rectangle 208"/>
          <p:cNvSpPr/>
          <p:nvPr/>
        </p:nvSpPr>
        <p:spPr>
          <a:xfrm>
            <a:off x="1990750" y="5517232"/>
            <a:ext cx="4135319" cy="3484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Formalisation 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démarche de maintien dans 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l’emploi</a:t>
            </a:r>
            <a:endParaRPr lang="fr-FR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63358" y="5195182"/>
            <a:ext cx="3888432" cy="9341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algn="ctr" defTabSz="894574">
              <a:defRPr/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Déploiement et promotion de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démarche de maintien dans 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l’emploi</a:t>
            </a:r>
          </a:p>
          <a:p>
            <a:pPr algn="ctr" defTabSz="894574">
              <a:defRPr/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algn="ctr" defTabSz="894574">
              <a:defRPr/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d’un accompagnement personnalisé pour les situations les plus complexes</a:t>
            </a:r>
            <a:endParaRPr lang="fr-FR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06974" y="2348880"/>
            <a:ext cx="1152128" cy="5040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94574">
              <a:defRPr/>
            </a:pPr>
            <a:r>
              <a:rPr lang="fr-FR" sz="114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Webcafé Handicap C2S – </a:t>
            </a: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14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" name="Image 70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6" y="2924944"/>
            <a:ext cx="792789" cy="219235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1423798" y="1013176"/>
            <a:ext cx="648072" cy="42485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33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fr-FR" sz="133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967414" y="4365104"/>
            <a:ext cx="1162638" cy="616411"/>
          </a:xfrm>
          <a:prstGeom prst="rect">
            <a:avLst/>
          </a:prstGeom>
          <a:solidFill>
            <a:schemeClr val="bg1"/>
          </a:solidFill>
          <a:ln w="28575">
            <a:solidFill>
              <a:srgbClr val="F78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SEEPH 2021</a:t>
            </a:r>
          </a:p>
          <a:p>
            <a:pPr algn="ctr"/>
            <a:r>
              <a:rPr lang="fr-FR" sz="9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15 au 19 novembre</a:t>
            </a:r>
            <a:endParaRPr lang="fr-F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83238" y="2204864"/>
            <a:ext cx="864096" cy="8640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Webcafé Handicap mensuel – </a:t>
            </a:r>
          </a:p>
          <a:p>
            <a:pPr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et 19 octobre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39422" y="2060848"/>
            <a:ext cx="864096" cy="8640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Webcafé Handicap mensuel – </a:t>
            </a:r>
          </a:p>
          <a:p>
            <a:pPr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 et 09 novembre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839622" y="2348880"/>
            <a:ext cx="864096" cy="8640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defTabSz="894574">
              <a:defRPr/>
            </a:pPr>
            <a:r>
              <a:rPr lang="fr-FR" sz="114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Webcafé Handicap mensuel – </a:t>
            </a:r>
          </a:p>
          <a:p>
            <a:pPr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et 21 décembre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95406" y="3933056"/>
            <a:ext cx="1224136" cy="1440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63B2D"/>
            </a:solidFill>
            <a:prstDash val="solid"/>
          </a:ln>
          <a:effectLst/>
        </p:spPr>
        <p:txBody>
          <a:bodyPr rtlCol="0" anchor="ctr"/>
          <a:lstStyle/>
          <a:p>
            <a:pPr algn="ctr" defTabSz="894574">
              <a:defRPr/>
            </a:pPr>
            <a:r>
              <a:rPr lang="fr-FR" sz="114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novembre</a:t>
            </a:r>
            <a:endParaRPr lang="fr-FR" sz="114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FCBA28"/>
                </a:solidFill>
              </a:rPr>
              <a:t>3.     </a:t>
            </a:r>
            <a:r>
              <a:rPr lang="fr-FR" sz="2400" dirty="0" smtClean="0"/>
              <a:t>Synapse: Accès aux informations  Handicap</a:t>
            </a:r>
          </a:p>
          <a:p>
            <a:endParaRPr lang="fr-FR" sz="2400" dirty="0">
              <a:ea typeface="Calibri" panose="020F0502020204030204" pitchFamily="34" charset="0"/>
            </a:endParaRPr>
          </a:p>
          <a:p>
            <a:endParaRPr lang="fr-FR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2400" dirty="0" smtClean="0">
              <a:ea typeface="Calibri" panose="020F0502020204030204" pitchFamily="34" charset="0"/>
            </a:endParaRP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192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4437112"/>
            <a:ext cx="2160240" cy="1894660"/>
          </a:xfrm>
          <a:prstGeom prst="rect">
            <a:avLst/>
          </a:prstGeom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228493"/>
            <a:ext cx="2520280" cy="578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98862" y="129781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</a:rPr>
              <a:t>Quelques outils déjà à votre disposition….</a:t>
            </a:r>
            <a:endParaRPr lang="fr-FR" sz="2000" dirty="0">
              <a:solidFill>
                <a:schemeClr val="accent1"/>
              </a:solidFill>
            </a:endParaRPr>
          </a:p>
          <a:p>
            <a:pPr algn="r"/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718942" y="2060848"/>
            <a:ext cx="5256584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alt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 disponibles sur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 </a:t>
            </a:r>
          </a:p>
          <a:p>
            <a:pPr algn="ctr">
              <a:spcBef>
                <a:spcPct val="0"/>
              </a:spcBef>
            </a:pP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Direction des affaires sociales</a:t>
            </a: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spcBef>
                <a:spcPct val="0"/>
              </a:spcBef>
            </a:pPr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Fiche </a:t>
            </a:r>
            <a:r>
              <a:rPr lang="fr-FR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sur le rôle et les missions du référent handicap</a:t>
            </a:r>
          </a:p>
          <a:p>
            <a:pPr marL="285750" indent="-28575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Coordonnées des Référents Handicap </a:t>
            </a:r>
            <a:r>
              <a:rPr lang="fr-FR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Groupe</a:t>
            </a:r>
          </a:p>
          <a:p>
            <a:pPr marL="285750" indent="-285750">
              <a:buFontTx/>
              <a:buChar char="-"/>
            </a:pPr>
            <a:r>
              <a:rPr lang="fr-FR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Guide Méthodia : offres de services et aides financières de l’Agefiph</a:t>
            </a:r>
          </a:p>
          <a:p>
            <a:pPr marL="285750" indent="-285750">
              <a:buFontTx/>
              <a:buChar char="-"/>
            </a:pPr>
            <a:r>
              <a:rPr lang="fr-FR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Tableau synthétique référençant </a:t>
            </a:r>
            <a:r>
              <a:rPr lang="fr-FR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l</a:t>
            </a:r>
            <a:r>
              <a:rPr lang="fr-FR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 aides financières de l’Agefiph</a:t>
            </a:r>
          </a:p>
          <a:p>
            <a:pPr marL="285750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 </a:t>
            </a:r>
            <a:r>
              <a:rPr lang="fr-FR" alt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plan d’action prévu par la </a:t>
            </a: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Convention  en  6 axes: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Pilotage,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Formation et sensibilisation,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Recrutement et intégration,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Information et communication,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Maintien dans l’emploi</a:t>
            </a:r>
          </a:p>
          <a:p>
            <a:pPr marL="742950" lvl="1" indent="-285750">
              <a:buFontTx/>
              <a:buChar char="-"/>
            </a:pPr>
            <a:r>
              <a:rPr lang="fr-FR" alt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Collaboration avec le secteur protégé,</a:t>
            </a:r>
          </a:p>
          <a:p>
            <a:pPr marL="742950" lvl="1" indent="-285750">
              <a:buFontTx/>
              <a:buChar char="-"/>
            </a:pPr>
            <a:endParaRPr lang="fr-FR" altLang="ru-RU" sz="13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altLang="ru-RU" sz="1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Cette rubrique sera alimentée au fur à mesure du déploiement de la démarche Handicap du Groupe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46" y="2420888"/>
            <a:ext cx="1153267" cy="11532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614" y="4005064"/>
            <a:ext cx="1675426" cy="23042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14" y="836712"/>
            <a:ext cx="1656184" cy="1003266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764704"/>
            <a:ext cx="2333857" cy="1718306"/>
          </a:xfrm>
          <a:prstGeom prst="rect">
            <a:avLst/>
          </a:prstGeom>
          <a:ln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66" y="2132856"/>
            <a:ext cx="3096344" cy="20660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0871" y="76470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9"/>
              </a:rPr>
              <a:t>https://intranet.groupe-elsan.com/RH/#/</a:t>
            </a:r>
            <a:r>
              <a:rPr lang="fr-FR" dirty="0" smtClean="0">
                <a:hlinkClick r:id="rId9"/>
              </a:rPr>
              <a:t>HoozinPublishingDocuments/Affaires%20Sociales/Handicap/Page%20Handicap</a:t>
            </a:r>
            <a:endParaRPr lang="fr-FR" dirty="0" smtClean="0"/>
          </a:p>
          <a:p>
            <a:endParaRPr lang="fr-FR" dirty="0"/>
          </a:p>
        </p:txBody>
      </p:sp>
      <p:cxnSp>
        <p:nvCxnSpPr>
          <p:cNvPr id="14" name="Connecteur droit avec flèche 13"/>
          <p:cNvCxnSpPr>
            <a:stCxn id="13" idx="3"/>
          </p:cNvCxnSpPr>
          <p:nvPr/>
        </p:nvCxnSpPr>
        <p:spPr>
          <a:xfrm flipV="1">
            <a:off x="2422798" y="1052736"/>
            <a:ext cx="648072" cy="28560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>
              <a:buAutoNum type="arabicPeriod" startAt="4"/>
            </a:pPr>
            <a:r>
              <a:rPr lang="fr-FR" sz="2400" dirty="0" smtClean="0"/>
              <a:t>Les actions à venir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RDV Webcafés mensuels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Parcours Handipro – Comment manager le handicap au quotidien </a:t>
            </a:r>
          </a:p>
          <a:p>
            <a:pPr lvl="1">
              <a:buFont typeface="+mj-lt"/>
              <a:buAutoNum type="alphaUcPeriod"/>
            </a:pPr>
            <a:r>
              <a:rPr lang="fr-FR" sz="2400" dirty="0"/>
              <a:t>Forum Talents </a:t>
            </a:r>
            <a:r>
              <a:rPr lang="fr-FR" sz="2400" dirty="0" smtClean="0"/>
              <a:t>Handicap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SEEPH 2021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Duoday 2021</a:t>
            </a:r>
          </a:p>
          <a:p>
            <a:pPr marL="0" indent="0">
              <a:buNone/>
            </a:pPr>
            <a:endParaRPr lang="fr-FR" sz="2400" dirty="0" smtClean="0">
              <a:ea typeface="Calibri" panose="020F0502020204030204" pitchFamily="34" charset="0"/>
            </a:endParaRP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75043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8327454" y="1412776"/>
            <a:ext cx="3312368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                     : 45 minutes !    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EB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03782C43-7533-4CE7-94CC-8F091034FBE1}" type="slidenum">
              <a:rPr lang="fr-FR" sz="661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891">
                <a:defRPr/>
              </a:pPr>
              <a:t>15</a:t>
            </a:fld>
            <a:endParaRPr lang="fr-FR" sz="66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764704"/>
            <a:ext cx="1890456" cy="4338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42878" y="908720"/>
            <a:ext cx="885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91">
              <a:defRPr/>
            </a:pPr>
            <a:r>
              <a:rPr lang="fr-FR" dirty="0">
                <a:solidFill>
                  <a:srgbClr val="F9AE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</a:t>
            </a:r>
            <a:r>
              <a:rPr lang="fr-FR" dirty="0" smtClean="0">
                <a:solidFill>
                  <a:srgbClr val="F9AE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Thèmes </a:t>
            </a:r>
            <a:r>
              <a:rPr lang="fr-FR" dirty="0">
                <a:solidFill>
                  <a:srgbClr val="F9AE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sensibilisation </a:t>
            </a:r>
            <a:r>
              <a:rPr lang="fr-FR" dirty="0" smtClean="0">
                <a:solidFill>
                  <a:srgbClr val="F9AE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les Webcafés Handicap Mensuels Année 2021</a:t>
            </a:r>
            <a:endParaRPr lang="fr-FR" dirty="0">
              <a:solidFill>
                <a:srgbClr val="F9AE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4" y="1196752"/>
            <a:ext cx="1440160" cy="1440160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406574" y="1412776"/>
            <a:ext cx="6120679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27435"/>
              </a:buClr>
              <a:buNone/>
              <a:defRPr/>
            </a:pP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Webcafés sont prévus chaque mois pour </a:t>
            </a: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le thème avec une vidéo témoignage</a:t>
            </a: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Présenter les outils : affiches, guides pour les collaborateurs / référents</a:t>
            </a: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Ces documents seront disponibles </a:t>
            </a:r>
            <a:r>
              <a:rPr lang="fr-FR" sz="1400" u="sng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le 15 de chaque mois </a:t>
            </a: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fr-FR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8775" lvl="4" indent="0" algn="just">
              <a:buClr>
                <a:srgbClr val="F27435"/>
              </a:buClr>
              <a:buNone/>
              <a:defRPr/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ysClr val="windowText" lastClr="000000"/>
                </a:solidFill>
              </a:rPr>
              <a:t>Synapse :</a:t>
            </a:r>
          </a:p>
          <a:p>
            <a:pPr marL="358775" lvl="4" indent="0" algn="just">
              <a:buClr>
                <a:srgbClr val="F27435"/>
              </a:buClr>
              <a:buNone/>
              <a:defRPr/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marL="1714500" lvl="5" indent="0" algn="just">
              <a:buClr>
                <a:srgbClr val="F27435"/>
              </a:buClr>
              <a:buNone/>
              <a:defRPr/>
            </a:pPr>
            <a:endParaRPr lang="fr-FR" sz="2000" dirty="0">
              <a:solidFill>
                <a:sysClr val="windowText" lastClr="000000"/>
              </a:solidFill>
            </a:endParaRPr>
          </a:p>
          <a:p>
            <a:pPr lvl="4" algn="just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d’ores et déjà disponibles </a:t>
            </a:r>
            <a:r>
              <a:rPr lang="fr-FR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Synapse </a:t>
            </a:r>
            <a:r>
              <a:rPr lang="fr-FR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thèmes suivants :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handicap visuel,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cancer,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Handicap </a:t>
            </a: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psychique et le handicap mental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Handicap des Troubles du Spectre Autistique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maladies chroniques évolutives 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handisport </a:t>
            </a:r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5" indent="0" algn="just">
              <a:buClr>
                <a:srgbClr val="F27435"/>
              </a:buClr>
              <a:buNone/>
              <a:defRPr/>
            </a:pPr>
            <a:r>
              <a:rPr lang="fr-FR" sz="2000" dirty="0">
                <a:solidFill>
                  <a:sysClr val="windowText" lastClr="000000"/>
                </a:solidFill>
                <a:latin typeface="Calibri" panose="020F0502020204030204"/>
              </a:rPr>
              <a:t>	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678" y="2492896"/>
            <a:ext cx="835224" cy="8900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766" y="2708920"/>
            <a:ext cx="3353879" cy="1303222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6095206" y="2636912"/>
            <a:ext cx="5976664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F9B0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prochains Webcafés du handicap </a:t>
            </a: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4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4" indent="0">
              <a:buClr>
                <a:srgbClr val="F27435"/>
              </a:buClr>
              <a:buNone/>
              <a:defRPr/>
            </a:pPr>
            <a:endParaRPr lang="fr-FR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Troubles Musculo Squelettiques (TMS):  </a:t>
            </a:r>
            <a:endParaRPr lang="fr-FR" sz="14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</a:t>
            </a:r>
            <a:r>
              <a:rPr lang="fr-FR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et Mardi 21 Septembre – </a:t>
            </a:r>
            <a:r>
              <a:rPr lang="fr-FR" sz="1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9H30</a:t>
            </a:r>
          </a:p>
          <a:p>
            <a:pPr marL="1714500" lvl="5" indent="0">
              <a:buClr>
                <a:srgbClr val="F27435"/>
              </a:buClr>
              <a:buNone/>
              <a:defRPr/>
            </a:pPr>
            <a:endParaRPr lang="fr-FR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Troubles </a:t>
            </a:r>
            <a:r>
              <a:rPr lang="fr-FR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</a:t>
            </a:r>
            <a:r>
              <a:rPr lang="fr-FR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4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18 et mardi 19 Octobre – 9h30</a:t>
            </a:r>
          </a:p>
          <a:p>
            <a:pPr marL="1714500" lvl="5" indent="0">
              <a:buClr>
                <a:srgbClr val="F27435"/>
              </a:buClr>
              <a:buNone/>
              <a:defRPr/>
            </a:pPr>
            <a:endParaRPr lang="fr-FR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Animation SEEPH : 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8 et mardi 9 novembre </a:t>
            </a:r>
          </a:p>
          <a:p>
            <a:pPr lvl="4">
              <a:buClr>
                <a:srgbClr val="F27435"/>
              </a:buClr>
              <a:buFont typeface="Wingdings" panose="05000000000000000000" pitchFamily="2" charset="2"/>
              <a:buChar char="q"/>
              <a:defRPr/>
            </a:pPr>
            <a:r>
              <a:rPr lang="fr-FR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RQTH</a:t>
            </a:r>
            <a:r>
              <a:rPr lang="fr-FR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5">
              <a:buClr>
                <a:srgbClr val="F27435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20 et mardi 21 décembre	</a:t>
            </a:r>
            <a:r>
              <a:rPr lang="fr-FR" sz="235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</a:p>
        </p:txBody>
      </p:sp>
      <p:pic>
        <p:nvPicPr>
          <p:cNvPr id="5" name="Image 4" descr="Cup Coffee Foam Café Au · Free image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2" y="1484784"/>
            <a:ext cx="100811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5350" y="2134013"/>
            <a:ext cx="8915400" cy="318519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PARCOURS HANDIPRO </a:t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MANAGER LE HANDICAP AU QUOTIDIEN</a:t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endParaRPr lang="fr-FR" sz="18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r-FR" dirty="0" smtClean="0">
                <a:latin typeface="Calibri"/>
              </a:rPr>
              <a:t>2021</a:t>
            </a:r>
            <a:endParaRPr lang="fr-FR" dirty="0">
              <a:latin typeface="Calibri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AED69996-680B-4D44-BA30-56D2A958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DAS et université Elsan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06" y="2134013"/>
            <a:ext cx="2303345" cy="720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61" y="4729389"/>
            <a:ext cx="1052692" cy="10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45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78" y="44624"/>
            <a:ext cx="1070794" cy="8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92" y="3414713"/>
            <a:ext cx="11431" cy="28577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916832"/>
            <a:ext cx="2168024" cy="1072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774" y="2710549"/>
            <a:ext cx="22313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35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8831510" y="620688"/>
            <a:ext cx="2952328" cy="273630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fr-FR" sz="1200" b="1" i="1" dirty="0" smtClean="0">
              <a:solidFill>
                <a:srgbClr val="7FA4C6"/>
              </a:solidFill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fr-FR" sz="1200" b="1" i="1" dirty="0">
              <a:solidFill>
                <a:srgbClr val="7FA4C6"/>
              </a:solidFill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7FA4C6"/>
                </a:solidFill>
              </a:rPr>
              <a:t>Pour qui ?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7FA4C6"/>
                </a:solidFill>
              </a:rPr>
              <a:t> 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 </a:t>
            </a:r>
            <a:r>
              <a:rPr lang="fr-FR" sz="12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managers, RH,  référents handicap, représentants du personnel</a:t>
            </a:r>
            <a:endParaRPr lang="fr-FR" sz="1200" b="1" i="1" dirty="0" smtClean="0">
              <a:solidFill>
                <a:srgbClr val="7FA4C6"/>
              </a:solidFill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7FA4C6"/>
                </a:solidFill>
              </a:rPr>
              <a:t>Quand </a:t>
            </a:r>
            <a:r>
              <a:rPr lang="fr-FR" sz="1200" b="1" i="1" dirty="0">
                <a:solidFill>
                  <a:srgbClr val="7FA4C6"/>
                </a:solidFill>
              </a:rPr>
              <a:t>?</a:t>
            </a: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d’automne </a:t>
            </a:r>
            <a:r>
              <a:rPr lang="fr-FR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fr-FR" sz="12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5788" lvl="1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Inscriptions ouvertes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plus tard le 15 septembre </a:t>
            </a: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85788" lvl="1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à la formation : </a:t>
            </a:r>
            <a:r>
              <a:rPr lang="fr-FR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du 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septembre </a:t>
            </a: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5788" lvl="1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: 45 mn !</a:t>
            </a:r>
          </a:p>
          <a:p>
            <a:pPr marL="585788" lvl="1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622" y="980728"/>
            <a:ext cx="2160240" cy="658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Parcours Handipro</a:t>
            </a:r>
          </a:p>
        </p:txBody>
      </p:sp>
      <p:sp>
        <p:nvSpPr>
          <p:cNvPr id="9" name="Bouée 8"/>
          <p:cNvSpPr/>
          <p:nvPr/>
        </p:nvSpPr>
        <p:spPr>
          <a:xfrm>
            <a:off x="11279782" y="188640"/>
            <a:ext cx="792088" cy="648072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6 %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9022" y="235975"/>
            <a:ext cx="4133913" cy="491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6" name="Accolade ouvrante 25"/>
          <p:cNvSpPr/>
          <p:nvPr/>
        </p:nvSpPr>
        <p:spPr>
          <a:xfrm>
            <a:off x="5951190" y="980728"/>
            <a:ext cx="378095" cy="1848978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ouvrante 22"/>
          <p:cNvSpPr/>
          <p:nvPr/>
        </p:nvSpPr>
        <p:spPr>
          <a:xfrm>
            <a:off x="8399462" y="908720"/>
            <a:ext cx="504056" cy="2448272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ouvrante 23"/>
          <p:cNvSpPr/>
          <p:nvPr/>
        </p:nvSpPr>
        <p:spPr>
          <a:xfrm>
            <a:off x="3286894" y="908720"/>
            <a:ext cx="360039" cy="2016224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132193-0F42-418A-822E-19513DA5C22B}"/>
              </a:ext>
            </a:extLst>
          </p:cNvPr>
          <p:cNvSpPr/>
          <p:nvPr/>
        </p:nvSpPr>
        <p:spPr>
          <a:xfrm>
            <a:off x="3790950" y="980728"/>
            <a:ext cx="2088232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6" y="1124744"/>
            <a:ext cx="1800200" cy="1617582"/>
          </a:xfrm>
          <a:prstGeom prst="rect">
            <a:avLst/>
          </a:prstGeom>
        </p:spPr>
      </p:pic>
      <p:pic>
        <p:nvPicPr>
          <p:cNvPr id="30" name="Image 29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8" y="1052736"/>
            <a:ext cx="1656184" cy="163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Ellipse 33"/>
          <p:cNvSpPr/>
          <p:nvPr/>
        </p:nvSpPr>
        <p:spPr>
          <a:xfrm rot="8870576" flipH="1" flipV="1">
            <a:off x="7307800" y="2235507"/>
            <a:ext cx="1082296" cy="539163"/>
          </a:xfrm>
          <a:prstGeom prst="ellipse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sz="975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4E4541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4E4541">
                      <a:lumMod val="50000"/>
                      <a:alpha val="40000"/>
                    </a:srgbClr>
                  </a:outerShdw>
                </a:effectLst>
                <a:latin typeface="Calibri"/>
              </a:rPr>
              <a:t>VIDEO</a:t>
            </a:r>
            <a:r>
              <a:rPr lang="fr-FR" sz="975" dirty="0">
                <a:solidFill>
                  <a:srgbClr val="4E4541"/>
                </a:solidFill>
                <a:latin typeface="Calibri"/>
              </a:rPr>
              <a:t> </a:t>
            </a:r>
            <a:r>
              <a:rPr lang="fr-FR" sz="975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4E4541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4E4541">
                      <a:lumMod val="50000"/>
                      <a:alpha val="40000"/>
                    </a:srgbClr>
                  </a:outerShdw>
                </a:effectLst>
                <a:latin typeface="Calibri"/>
              </a:rPr>
              <a:t>TEASING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332656"/>
            <a:ext cx="1584176" cy="36356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88E6989-3C3C-4711-BA23-1A0F8D9BCDFA}"/>
              </a:ext>
            </a:extLst>
          </p:cNvPr>
          <p:cNvSpPr/>
          <p:nvPr/>
        </p:nvSpPr>
        <p:spPr>
          <a:xfrm>
            <a:off x="766614" y="3356992"/>
            <a:ext cx="822466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N’oubliez pas d’identifier </a:t>
            </a:r>
            <a:r>
              <a:rPr lang="fr-FR" sz="11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managers, RH,  référents handicap, représentants du personnel concernés par le dispositif.</a:t>
            </a:r>
          </a:p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siège inscrit directement les Directeur.trice.s d’établissement salariés du GIE Elsan Etablissement.</a:t>
            </a:r>
          </a:p>
          <a:p>
            <a:pPr algn="just" defTabSz="685800"/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=&gt; Renseignement du tableau d’inscription ci-après</a:t>
            </a:r>
          </a:p>
          <a:p>
            <a:pPr algn="just" defTabSz="685800"/>
            <a:endParaRPr lang="fr-FR" sz="11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 transmettre vos inscriptions à  :</a:t>
            </a:r>
          </a:p>
          <a:p>
            <a:pPr marL="171450" indent="-171450" algn="just" defTabSz="68580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Sandrine Mathis :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mathis@elsan.care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Charline Dupont :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dupont@elsan.care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Pierre-Emmanuel </a:t>
            </a:r>
            <a:r>
              <a:rPr lang="fr-FR" sz="12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Cosson :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cosson@elsan.care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5406" y="3645024"/>
            <a:ext cx="3960440" cy="6808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94606" y="4581128"/>
            <a:ext cx="8902946" cy="2042290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05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400" b="1" i="1" dirty="0">
                <a:solidFill>
                  <a:srgbClr val="7FA4C6"/>
                </a:solidFill>
              </a:rPr>
              <a:t>Un E-mail envoyé par les cliniques à destination des inscrits : </a:t>
            </a: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Vous allez prochainement recevoir un e-mail de connexion au module E-learning Management et handicap, dans le cadre du parcours Handipro. </a:t>
            </a:r>
            <a:r>
              <a:rPr lang="fr-FR" sz="1200" b="1" i="1" u="sng" dirty="0">
                <a:solidFill>
                  <a:srgbClr val="7FA4C6"/>
                </a:solidFill>
              </a:rPr>
              <a:t>Cet e-mail proviendra de l’adresse « ne-pas-repondre@themoocagency.com », envoyé par le cabinet TH Conseil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vous n’avez reçu cet e-mail d’ici le DATE À MENTIONNER, </a:t>
            </a:r>
            <a:r>
              <a:rPr lang="fr-FR" sz="1200" b="1" u="sng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pensez à vérifier vos spams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Vous pouvez également vous rendre directement sur https://formationenligne-thconseil.the-mooc-agency.com/login puis cliquer sur « Mot de passe oublié » afin d’obtenir un nouveau mot de passe (en utilisant bien votre adresse e-mail professionnelle). </a:t>
            </a: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malgré cela vous n’arrivez toujours pas à vous connecter, contactez le cabinet TH Conseil via ce formulaire :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https://forms.gle/w5MwzwaAqxbzUFoS6</a:t>
            </a:r>
            <a:endParaRPr lang="fr-FR" sz="75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3638" y="4581128"/>
            <a:ext cx="1747698" cy="1728192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8759502" y="6093296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fr-FR" sz="1400" b="1" i="1" dirty="0">
                <a:solidFill>
                  <a:srgbClr val="7FA4C6"/>
                </a:solidFill>
              </a:rPr>
              <a:t>Quel suivi ?</a:t>
            </a:r>
          </a:p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Reporting assuré par TH Conseil à la demande des responsables RH </a:t>
            </a:r>
            <a:endParaRPr lang="fr-FR" sz="1200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7214" y="285293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https://</a:t>
            </a:r>
            <a:r>
              <a:rPr lang="fr-FR" sz="1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vimeo.com/505220088/ff0e090c49</a:t>
            </a:r>
            <a:endParaRPr lang="fr-FR" sz="1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886" y="2924944"/>
            <a:ext cx="290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https://intranet.groupe-elsan.com/RH/HoozinPublishingDocuments/Affaires%20Sociales/Handicap/HandiPro_TCHICHE_V2_PAD.mp4</a:t>
            </a:r>
            <a:endParaRPr lang="fr-FR" sz="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494806" y="260648"/>
            <a:ext cx="808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878793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ésultat de recherche d'images pour &quot;etat des lieux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95" y="931283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18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CA1D8C6-76D7-4883-891C-D474136D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30" y="1354576"/>
            <a:ext cx="8481580" cy="465989"/>
          </a:xfrm>
        </p:spPr>
        <p:txBody>
          <a:bodyPr/>
          <a:lstStyle/>
          <a:p>
            <a:r>
              <a:rPr lang="fr-FR" sz="1500" b="1" i="1" dirty="0"/>
              <a:t>Découvrons plus précisément les volets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6E4A7-444C-47BF-A09D-3AA32A4AE539}"/>
              </a:ext>
            </a:extLst>
          </p:cNvPr>
          <p:cNvSpPr/>
          <p:nvPr/>
        </p:nvSpPr>
        <p:spPr>
          <a:xfrm>
            <a:off x="5702141" y="3024864"/>
            <a:ext cx="3594032" cy="2627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pt-BR" sz="1050" b="1" strike="sngStrik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D9774-9D51-4F4C-B824-92CE556FA135}"/>
              </a:ext>
            </a:extLst>
          </p:cNvPr>
          <p:cNvSpPr/>
          <p:nvPr/>
        </p:nvSpPr>
        <p:spPr>
          <a:xfrm>
            <a:off x="2428051" y="4890667"/>
            <a:ext cx="221473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Saisir les principaux enjeux du handicap en milieu professionnel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Aborder le sujet avec confiance dans différents contextes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Adopter des bonnes pratiques d'encadrement au quotidien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FC768A4-D53D-4734-B03A-0C1B2A608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8909" y="1052736"/>
            <a:ext cx="5109185" cy="270030"/>
          </a:xfrm>
        </p:spPr>
        <p:txBody>
          <a:bodyPr/>
          <a:lstStyle/>
          <a:p>
            <a:r>
              <a:rPr lang="fr-FR" dirty="0"/>
              <a:t>Quels </a:t>
            </a:r>
            <a:r>
              <a:rPr lang="fr-FR" dirty="0" smtClean="0"/>
              <a:t>contenus ?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15903" y="2587296"/>
            <a:ext cx="84810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fr-FR" sz="600" b="1" dirty="0">
              <a:solidFill>
                <a:srgbClr val="4E4541"/>
              </a:solidFill>
              <a:latin typeface="Calibri"/>
            </a:endParaRP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1 - Handicap au travail : de quoi parle -t-on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Pourquoi « s’hangager»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Stéréotype, quand tu nous tiens….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Définir le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1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2 - Une question d’égalité des chances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Egalité des chances ou favoritisme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La compensation des conséquences du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Sur qui faire reposer en priorité les efforts de compensation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2 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3 </a:t>
            </a:r>
            <a:r>
              <a:rPr lang="fr-FR" sz="975" b="1" cap="small" dirty="0">
                <a:solidFill>
                  <a:srgbClr val="4E4541"/>
                </a:solidFill>
                <a:latin typeface="Calibri"/>
              </a:rPr>
              <a:t>- </a:t>
            </a:r>
            <a:r>
              <a:rPr lang="fr-FR" sz="975" b="1" dirty="0">
                <a:solidFill>
                  <a:srgbClr val="4E4541"/>
                </a:solidFill>
                <a:latin typeface="Calibri"/>
              </a:rPr>
              <a:t>L‘obligation d’emploi de travailleurs handicapés (OETH): qui, quoi et comment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Lorsque un collaborateur hésite à faire reconnaître son statut de personne handicapée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Comment faire reconnaître son statut de travailleur handicapé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L’OETH et ses modalités de réponse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Incapacité, invalidité, inaptitude RQTH : quelles différences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3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4 </a:t>
            </a:r>
            <a:r>
              <a:rPr lang="fr-FR" sz="975" b="1" cap="small" dirty="0">
                <a:solidFill>
                  <a:srgbClr val="4E4541"/>
                </a:solidFill>
                <a:latin typeface="Calibri"/>
              </a:rPr>
              <a:t>– M</a:t>
            </a:r>
            <a:r>
              <a:rPr lang="fr-FR" sz="975" b="1" dirty="0">
                <a:solidFill>
                  <a:srgbClr val="4E4541"/>
                </a:solidFill>
                <a:latin typeface="Calibri"/>
              </a:rPr>
              <a:t>anager au quotidien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Aborder le sujet avec un travailleur handicapé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En parler, ne pas en parler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Créer un climat de confiance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Axes de mobilisation pour le manager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4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defTabSz="685800"/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defTabSz="685800"/>
            <a:endParaRPr lang="fr-FR" sz="1200" b="1" dirty="0">
              <a:solidFill>
                <a:srgbClr val="4E4541"/>
              </a:solidFill>
              <a:latin typeface="Calibri"/>
            </a:endParaRPr>
          </a:p>
        </p:txBody>
      </p:sp>
      <p:pic>
        <p:nvPicPr>
          <p:cNvPr id="17" name="Picture 4" descr="Blank check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9872" y="2635323"/>
            <a:ext cx="708257" cy="779083"/>
          </a:xfrm>
          <a:prstGeom prst="rect">
            <a:avLst/>
          </a:prstGeom>
          <a:noFill/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19" y="2301109"/>
            <a:ext cx="2143347" cy="2138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0" y="5140040"/>
            <a:ext cx="540000" cy="54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429" y="5256998"/>
            <a:ext cx="556481" cy="540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7506462" y="4745148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84464" y="2636458"/>
            <a:ext cx="5238000" cy="341345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54491" y="1730857"/>
            <a:ext cx="8370000" cy="306467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VOLET 1 : « LES FONDAMENTAUX POUR TOUS »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31480" y="2178040"/>
            <a:ext cx="5276044" cy="280928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séquences pédagogiques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82418" y="4550339"/>
            <a:ext cx="2106000" cy="280928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objectifs pédagogiques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332656"/>
            <a:ext cx="1584176" cy="36356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070870" y="260648"/>
            <a:ext cx="808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952253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15433" y="4563602"/>
            <a:ext cx="390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b="1" dirty="0">
                <a:solidFill>
                  <a:srgbClr val="FFFFFF"/>
                </a:solidFill>
                <a:latin typeface="Calibri"/>
              </a:rPr>
              <a:t>HANGAGEZ-VOUS ! INSCRIVEZ-VOUS !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9FD5020-5F01-4FBE-92A7-2BC8F8FFF19E}"/>
              </a:ext>
            </a:extLst>
          </p:cNvPr>
          <p:cNvSpPr txBox="1">
            <a:spLocks/>
          </p:cNvSpPr>
          <p:nvPr/>
        </p:nvSpPr>
        <p:spPr>
          <a:xfrm>
            <a:off x="1523206" y="1797483"/>
            <a:ext cx="9144000" cy="4601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1500" b="1" i="1" dirty="0">
                <a:solidFill>
                  <a:srgbClr val="FFFFFF"/>
                </a:solidFill>
                <a:latin typeface="Calibri"/>
              </a:rPr>
              <a:t>Un dispositif de formation proposé par la DRH et l’Université Elsan avec la collaboration du cabinet TH Conseil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0" y="2246227"/>
            <a:ext cx="2302716" cy="162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69986" y="4080069"/>
            <a:ext cx="357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FFFFFF"/>
                </a:solidFill>
                <a:latin typeface="Calibri"/>
              </a:rPr>
              <a:t>HANDIPRO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5433" y="4954803"/>
            <a:ext cx="390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b="1" dirty="0">
                <a:solidFill>
                  <a:srgbClr val="4E4541"/>
                </a:solidFill>
                <a:latin typeface="Calibri"/>
              </a:rPr>
              <a:t>MERCI POUR VOTRE IMPLICATION ! </a:t>
            </a:r>
          </a:p>
        </p:txBody>
      </p:sp>
    </p:spTree>
    <p:extLst>
      <p:ext uri="{BB962C8B-B14F-4D97-AF65-F5344CB8AC3E}">
        <p14:creationId xmlns:p14="http://schemas.microsoft.com/office/powerpoint/2010/main" val="308682361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Accueil</a:t>
            </a:r>
          </a:p>
          <a:p>
            <a:r>
              <a:rPr lang="fr-FR" sz="2400" dirty="0" smtClean="0"/>
              <a:t>Présentation de la Démarche Handicap Groupe</a:t>
            </a:r>
          </a:p>
          <a:p>
            <a:r>
              <a:rPr lang="fr-FR" sz="2400" dirty="0" smtClean="0"/>
              <a:t>Synapse: Accès aux informations  Handicap</a:t>
            </a:r>
          </a:p>
          <a:p>
            <a:r>
              <a:rPr lang="fr-FR" sz="2400" dirty="0" smtClean="0"/>
              <a:t>Les actions à venir</a:t>
            </a:r>
          </a:p>
          <a:p>
            <a:endParaRPr lang="fr-FR" sz="2400" dirty="0">
              <a:ea typeface="Calibri" panose="020F0502020204030204" pitchFamily="34" charset="0"/>
            </a:endParaRPr>
          </a:p>
          <a:p>
            <a:endParaRPr lang="fr-FR" sz="2400" dirty="0">
              <a:ea typeface="Calibri" panose="020F0502020204030204" pitchFamily="34" charset="0"/>
            </a:endParaRP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>
              <a:ea typeface="Calibri" panose="020F0502020204030204" pitchFamily="34" charset="0"/>
            </a:endParaRP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25990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92" y="3414713"/>
            <a:ext cx="11431" cy="28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774" y="2710549"/>
            <a:ext cx="22313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35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4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02" y="116632"/>
            <a:ext cx="8640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uée 8"/>
          <p:cNvSpPr/>
          <p:nvPr/>
        </p:nvSpPr>
        <p:spPr>
          <a:xfrm>
            <a:off x="11351790" y="188640"/>
            <a:ext cx="792088" cy="576064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6 %</a:t>
            </a:r>
          </a:p>
        </p:txBody>
      </p:sp>
      <p:sp>
        <p:nvSpPr>
          <p:cNvPr id="26" name="Accolade ouvrante 25"/>
          <p:cNvSpPr/>
          <p:nvPr/>
        </p:nvSpPr>
        <p:spPr>
          <a:xfrm>
            <a:off x="8543478" y="3284984"/>
            <a:ext cx="432048" cy="1296144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06574" y="908720"/>
            <a:ext cx="2808312" cy="658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Forum Talents </a:t>
            </a:r>
            <a:r>
              <a:rPr lang="fr-FR" dirty="0" smtClean="0">
                <a:solidFill>
                  <a:srgbClr val="FFC000"/>
                </a:solidFill>
              </a:rPr>
              <a:t>Handicap</a:t>
            </a:r>
          </a:p>
          <a:p>
            <a:pPr algn="ctr"/>
            <a:r>
              <a:rPr lang="fr-FR" sz="1200" b="1" i="1" dirty="0">
                <a:solidFill>
                  <a:srgbClr val="7FA4C6"/>
                </a:solidFill>
              </a:rPr>
              <a:t>Du 17 </a:t>
            </a:r>
            <a:r>
              <a:rPr lang="fr-FR" sz="1400" b="1" i="1" dirty="0">
                <a:solidFill>
                  <a:srgbClr val="7FA4C6"/>
                </a:solidFill>
              </a:rPr>
              <a:t>septembre au 7 octobre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4566" y="1700808"/>
            <a:ext cx="2376264" cy="1751890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FFC000"/>
                </a:solidFill>
              </a:rPr>
              <a:t>Comment s’inscrire ?</a:t>
            </a:r>
            <a:endParaRPr lang="fr-FR" sz="1200" b="1" i="1" dirty="0">
              <a:solidFill>
                <a:srgbClr val="FFC000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L’inscription des établissements est assurée par la mission handicap qui a communiqué les coordonnées des recruteurs</a:t>
            </a:r>
          </a:p>
          <a:p>
            <a:pPr defTabSz="685800"/>
            <a:endParaRPr lang="fr-FR" sz="1200" dirty="0" smtClean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webcafés 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 proposés aux recruteurs :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862958" y="1124744"/>
            <a:ext cx="4752528" cy="15121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>
                <a:solidFill>
                  <a:srgbClr val="FF0000"/>
                </a:solidFill>
              </a:rPr>
              <a:t>Pour la prise en main </a:t>
            </a:r>
            <a:r>
              <a:rPr lang="fr-FR" sz="1200" b="1" i="1" dirty="0">
                <a:solidFill>
                  <a:schemeClr val="tx1"/>
                </a:solidFill>
              </a:rPr>
              <a:t>du dispositif Talents Handicap par les établissements </a:t>
            </a:r>
            <a:r>
              <a:rPr lang="fr-FR" sz="1200" b="1" i="1" dirty="0" smtClean="0">
                <a:solidFill>
                  <a:schemeClr val="tx1"/>
                </a:solidFill>
              </a:rPr>
              <a:t>avec une démonstration:</a:t>
            </a:r>
            <a:endParaRPr lang="fr-FR" sz="1200" b="1" i="1" dirty="0">
              <a:solidFill>
                <a:schemeClr val="tx1"/>
              </a:solidFill>
            </a:endParaRP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lien pour inscription</a:t>
            </a:r>
            <a:r>
              <a:rPr lang="fr-FR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u="sng" dirty="0">
                <a:hlinkClick r:id="rId5"/>
              </a:rPr>
              <a:t>https://www.talents-handicap.com/formations/view/53-formation-recruteur-demonstration-de-la-plateforme-talents-handicap-23eme-edition-nationale</a:t>
            </a:r>
            <a:endParaRPr lang="fr-FR" sz="1200" u="sng" dirty="0" smtClean="0">
              <a:solidFill>
                <a:srgbClr val="FF0000"/>
              </a:solidFill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endParaRPr lang="fr-FR" sz="1200" u="sng" dirty="0"/>
          </a:p>
        </p:txBody>
      </p:sp>
      <p:sp>
        <p:nvSpPr>
          <p:cNvPr id="22" name="Rectangle 21"/>
          <p:cNvSpPr/>
          <p:nvPr/>
        </p:nvSpPr>
        <p:spPr>
          <a:xfrm>
            <a:off x="8759502" y="5301208"/>
            <a:ext cx="2999880" cy="1270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Aussi : </a:t>
            </a:r>
            <a:r>
              <a:rPr lang="fr-FR" sz="1200" b="1" dirty="0" smtClean="0">
                <a:solidFill>
                  <a:srgbClr val="FFC000"/>
                </a:solidFill>
              </a:rPr>
              <a:t>A </a:t>
            </a:r>
            <a:r>
              <a:rPr lang="fr-FR" sz="1200" b="1" dirty="0">
                <a:solidFill>
                  <a:srgbClr val="FFC000"/>
                </a:solidFill>
              </a:rPr>
              <a:t>vos agendas!</a:t>
            </a:r>
          </a:p>
          <a:p>
            <a:pPr algn="ctr"/>
            <a:r>
              <a:rPr lang="fr-FR" sz="1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Prochains webcafés handicap </a:t>
            </a:r>
            <a:r>
              <a:rPr lang="fr-FR" sz="1200" dirty="0">
                <a:solidFill>
                  <a:srgbClr val="FFC000"/>
                </a:solidFill>
              </a:rPr>
              <a:t>les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Lundi 20 et mardi 21 septembre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De 9h30 à 10h15</a:t>
            </a:r>
          </a:p>
          <a:p>
            <a:pPr algn="ctr"/>
            <a:r>
              <a:rPr lang="fr-FR" sz="1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Thème: Les TMS</a:t>
            </a:r>
          </a:p>
          <a:p>
            <a:pPr algn="ctr"/>
            <a:r>
              <a:rPr lang="fr-FR" sz="1200" dirty="0">
                <a:solidFill>
                  <a:srgbClr val="FFC000"/>
                </a:solidFill>
              </a:rPr>
              <a:t>Si vous souhaitez partager votre expérience...</a:t>
            </a:r>
          </a:p>
        </p:txBody>
      </p:sp>
      <p:sp>
        <p:nvSpPr>
          <p:cNvPr id="24" name="Accolade ouvrante 23"/>
          <p:cNvSpPr/>
          <p:nvPr/>
        </p:nvSpPr>
        <p:spPr>
          <a:xfrm>
            <a:off x="8615487" y="1124744"/>
            <a:ext cx="288032" cy="1584176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ouvrante 35"/>
          <p:cNvSpPr/>
          <p:nvPr/>
        </p:nvSpPr>
        <p:spPr>
          <a:xfrm>
            <a:off x="3502918" y="1124744"/>
            <a:ext cx="360040" cy="1512168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8903518" y="3212976"/>
            <a:ext cx="3384376" cy="13681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proposées :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Vendredi 03 Septembre 2021 de 15:00 à 16:00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Mercredi 08 Septembre 2021 de 10:00 à 11:00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16 Septembre 2021 de 10:00 à 11:00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Mardi </a:t>
            </a: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Septembre 2021 de 15:00 à 16:00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8806037" y="1052736"/>
            <a:ext cx="3384376" cy="16561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</a:t>
            </a:r>
            <a:r>
              <a:rPr lang="fr-FR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proposées :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02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2021 de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Mardi 07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2021 de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Mardi 14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2021 de 10:00 à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Vendredi 17 septembre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15:00 à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Lundi </a:t>
            </a:r>
            <a:r>
              <a:rPr lang="fr-FR" sz="1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2021 de 15:00 à 16:00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ccolade ouvrante 36"/>
          <p:cNvSpPr/>
          <p:nvPr/>
        </p:nvSpPr>
        <p:spPr>
          <a:xfrm>
            <a:off x="3574926" y="3284984"/>
            <a:ext cx="360039" cy="1512168"/>
          </a:xfrm>
          <a:prstGeom prst="lef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862958" y="3284984"/>
            <a:ext cx="5292437" cy="172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FF0000"/>
                </a:solidFill>
              </a:rPr>
              <a:t>Pour une sensibilisation</a:t>
            </a:r>
            <a:r>
              <a:rPr lang="fr-FR" sz="1200" b="1" i="1" dirty="0" smtClean="0">
                <a:solidFill>
                  <a:schemeClr val="tx1"/>
                </a:solidFill>
              </a:rPr>
              <a:t> sur le recrutement des personnes en situation de handicap et les bonnes pratiques:</a:t>
            </a:r>
            <a:endParaRPr lang="fr-FR" sz="1200" b="1" i="1" dirty="0">
              <a:solidFill>
                <a:schemeClr val="tx1"/>
              </a:solidFill>
            </a:endParaRP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lien pour inscription</a:t>
            </a:r>
            <a:r>
              <a:rPr lang="fr-FR" sz="12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u="sng" dirty="0">
                <a:hlinkClick r:id="rId6"/>
              </a:rPr>
              <a:t>https://</a:t>
            </a:r>
            <a:r>
              <a:rPr lang="fr-FR" sz="1200" u="sng" dirty="0" smtClean="0">
                <a:hlinkClick r:id="rId6"/>
              </a:rPr>
              <a:t>www.talents-handicap.com/formations/view/52-formation-recruteur-sensibilisation-aux-bonnes-pratiques-23eme-edition-nationale?invitation=1</a:t>
            </a:r>
            <a:endParaRPr lang="fr-FR" sz="1200" u="sng" dirty="0" smtClean="0"/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200" u="sng" dirty="0" smtClean="0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638822" y="1844824"/>
            <a:ext cx="864096" cy="13681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7" idx="1"/>
          </p:cNvCxnSpPr>
          <p:nvPr/>
        </p:nvCxnSpPr>
        <p:spPr>
          <a:xfrm>
            <a:off x="2638822" y="3212976"/>
            <a:ext cx="936104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34966" y="5157192"/>
            <a:ext cx="4176464" cy="1013226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FFC000"/>
                </a:solidFill>
              </a:rPr>
              <a:t>Pour vous aider : </a:t>
            </a:r>
            <a:r>
              <a:rPr lang="fr-FR" sz="1200" b="1" i="1" dirty="0" smtClean="0"/>
              <a:t>Support Exposants Talents Handicap</a:t>
            </a:r>
            <a:endParaRPr lang="fr-FR" sz="1200" b="1" i="1" dirty="0"/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: Salomé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fr-FR" alt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support.exposants@talents-handicap.com</a:t>
            </a:r>
            <a:endParaRPr lang="fr-FR" alt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Tél</a:t>
            </a:r>
            <a:r>
              <a:rPr lang="fr-FR" sz="1200" dirty="0" smtClean="0">
                <a:solidFill>
                  <a:srgbClr val="4E45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04 97 10 24 </a:t>
            </a:r>
            <a:r>
              <a:rPr lang="fr-FR" alt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Web: </a:t>
            </a:r>
            <a:r>
              <a:rPr lang="fr-FR" alt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www.talents-handicap.com</a:t>
            </a:r>
            <a:endParaRPr lang="fr-FR" alt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332656"/>
            <a:ext cx="1666567" cy="38247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06574" y="3861048"/>
            <a:ext cx="2974109" cy="119789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b="1" i="1" dirty="0" smtClean="0">
                <a:solidFill>
                  <a:srgbClr val="FFC000"/>
                </a:solidFill>
              </a:rPr>
              <a:t>Nouveautés </a:t>
            </a:r>
            <a:r>
              <a:rPr lang="fr-FR" sz="1200" b="1" i="1" dirty="0">
                <a:solidFill>
                  <a:srgbClr val="FFC000"/>
                </a:solidFill>
              </a:rPr>
              <a:t>!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les annonces visibles sur Digital </a:t>
            </a:r>
            <a:r>
              <a:rPr lang="fr-FR" sz="1200" b="1" dirty="0" err="1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Recruiters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seront sur le Forum Talents Handicap</a:t>
            </a:r>
          </a:p>
          <a:p>
            <a:pPr defTabSz="685800"/>
            <a:endParaRPr lang="fr-FR" sz="1200" dirty="0" smtClean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</a:t>
            </a:r>
            <a:r>
              <a:rPr lang="fr-FR" sz="12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établissements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 concernés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4806" y="260648"/>
            <a:ext cx="808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6574" y="5373216"/>
            <a:ext cx="2016224" cy="1077474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514419">
              <a:lnSpc>
                <a:spcPct val="107000"/>
              </a:lnSpc>
              <a:spcAft>
                <a:spcPts val="450"/>
              </a:spcAft>
            </a:pPr>
            <a:r>
              <a:rPr lang="fr-FR" sz="1200" b="1" i="1" dirty="0" smtClean="0">
                <a:solidFill>
                  <a:srgbClr val="FFC000"/>
                </a:solidFill>
              </a:rPr>
              <a:t>Référente interne Elsan: </a:t>
            </a:r>
          </a:p>
          <a:p>
            <a:pPr defTabSz="514419">
              <a:lnSpc>
                <a:spcPct val="107000"/>
              </a:lnSpc>
              <a:spcAft>
                <a:spcPts val="450"/>
              </a:spcAft>
            </a:pPr>
            <a:r>
              <a:rPr lang="fr-FR" sz="1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fr-FR" sz="1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Karin GIRARD</a:t>
            </a:r>
            <a:endParaRPr lang="fr-FR" sz="12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756" indent="-160756" defTabSz="514419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4E4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fr-FR" sz="1200" b="1" dirty="0" err="1" smtClean="0">
                <a:solidFill>
                  <a:srgbClr val="4E4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karin.</a:t>
            </a:r>
            <a:r>
              <a:rPr lang="fr-FR" altLang="fr-FR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girard@elsan.care</a:t>
            </a:r>
            <a:endParaRPr lang="fr-FR" alt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756" indent="-160756" defTabSz="514419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4E4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Tél</a:t>
            </a:r>
            <a:r>
              <a:rPr lang="fr-FR" sz="1200" dirty="0">
                <a:solidFill>
                  <a:srgbClr val="4E4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07 86 14 86 25</a:t>
            </a:r>
            <a:endParaRPr lang="fr-FR" alt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6489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404664"/>
            <a:ext cx="1152128" cy="308303"/>
          </a:xfrm>
          <a:prstGeom prst="rect">
            <a:avLst/>
          </a:prstGeom>
        </p:spPr>
      </p:pic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792216"/>
              </p:ext>
            </p:extLst>
          </p:nvPr>
        </p:nvGraphicFramePr>
        <p:xfrm>
          <a:off x="309188" y="1412776"/>
          <a:ext cx="1188122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334566" y="2996952"/>
            <a:ext cx="11449272" cy="29523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0" dirty="0" smtClean="0">
                <a:solidFill>
                  <a:srgbClr val="FF0000"/>
                </a:solidFill>
                <a:latin typeface="Calibri"/>
              </a:rPr>
              <a:t>Présentation prévue : Les 8 et 9 novembre 2021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9h30 à10h15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Accès  Zoom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noProof="0" dirty="0" smtClean="0">
                <a:solidFill>
                  <a:srgbClr val="FF0000"/>
                </a:solidFill>
                <a:latin typeface="Calibri"/>
              </a:rPr>
              <a:t>Lundi 8 novembre : </a:t>
            </a:r>
            <a:r>
              <a:rPr lang="fr-FR" u="sng" dirty="0">
                <a:hlinkClick r:id="rId8"/>
              </a:rPr>
              <a:t>https://zoom.us/j/91835967682?pwd=bFduUEcvY0NJZUQ2RktzYmNkLzI1Zz09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ID de réunion : 918 3596 7682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Code secret : 651394 </a:t>
            </a:r>
            <a:endParaRPr lang="fr-FR" b="1" noProof="0" dirty="0" smtClean="0">
              <a:solidFill>
                <a:schemeClr val="tx1"/>
              </a:solidFill>
              <a:latin typeface="Calibri"/>
            </a:endParaRPr>
          </a:p>
          <a:p>
            <a:pPr lvl="1">
              <a:defRPr/>
            </a:pPr>
            <a:endParaRPr lang="fr-FR" b="1" noProof="0" dirty="0" smtClean="0">
              <a:solidFill>
                <a:schemeClr val="bg1"/>
              </a:solidFill>
              <a:latin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0" lang="fr-FR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Mardi 9 novembre :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u="sng" dirty="0" smtClean="0">
                <a:hlinkClick r:id="rId9"/>
              </a:rPr>
              <a:t>https</a:t>
            </a:r>
            <a:r>
              <a:rPr lang="fr-FR" u="sng" dirty="0">
                <a:hlinkClick r:id="rId9"/>
              </a:rPr>
              <a:t>://zoom.us/j/98189745786?pwd=U29jNEpzK25RVUN3dWQ2WFVISnA5Zz09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ID de réunion : 981 8974 5786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Code secret : 540284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0037" y="479774"/>
            <a:ext cx="2727832" cy="100811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86" y="692696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7374" y="1196752"/>
            <a:ext cx="1584176" cy="835293"/>
          </a:xfrm>
          <a:prstGeom prst="rect">
            <a:avLst/>
          </a:prstGeom>
        </p:spPr>
      </p:pic>
      <p:sp>
        <p:nvSpPr>
          <p:cNvPr id="12" name="Espace réservé du texte 11"/>
          <p:cNvSpPr txBox="1">
            <a:spLocks noGrp="1"/>
          </p:cNvSpPr>
          <p:nvPr>
            <p:ph type="body" sz="quarter" idx="3"/>
          </p:nvPr>
        </p:nvSpPr>
        <p:spPr>
          <a:xfrm>
            <a:off x="2062758" y="188640"/>
            <a:ext cx="93610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: La SEEPH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8223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255770" y="6395353"/>
            <a:ext cx="527270" cy="192865"/>
          </a:xfrm>
        </p:spPr>
        <p:txBody>
          <a:bodyPr/>
          <a:lstStyle/>
          <a:p>
            <a:fld id="{03782C43-7533-4CE7-94CC-8F091034FBE1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404664"/>
            <a:ext cx="1512168" cy="34703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6113734" y="2179435"/>
            <a:ext cx="0" cy="778408"/>
          </a:xfrm>
          <a:prstGeom prst="straightConnector1">
            <a:avLst/>
          </a:prstGeom>
          <a:noFill/>
          <a:ln w="146050" cap="flat" cmpd="sng" algn="ctr">
            <a:solidFill>
              <a:srgbClr val="F9B004"/>
            </a:solidFill>
            <a:prstDash val="solid"/>
            <a:tailEnd type="triangle"/>
          </a:ln>
          <a:effectLst/>
        </p:spPr>
      </p:cxnSp>
      <p:sp>
        <p:nvSpPr>
          <p:cNvPr id="12" name="Espace réservé du texte 3"/>
          <p:cNvSpPr txBox="1">
            <a:spLocks/>
          </p:cNvSpPr>
          <p:nvPr/>
        </p:nvSpPr>
        <p:spPr>
          <a:xfrm>
            <a:off x="4680441" y="1749481"/>
            <a:ext cx="3176689" cy="77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A4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18 novembre 2021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FA4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2668" y="3018631"/>
            <a:ext cx="8053916" cy="1187498"/>
          </a:xfrm>
          <a:prstGeom prst="rect">
            <a:avLst/>
          </a:prstGeom>
          <a:solidFill>
            <a:srgbClr val="7FA4C6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journée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une personne en situation de handicap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compose un duo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avec un de vos collaborateurs, afin de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faire découvrir son activité.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4806" y="5229200"/>
            <a:ext cx="8053916" cy="1008112"/>
          </a:xfrm>
          <a:prstGeom prst="rect">
            <a:avLst/>
          </a:prstGeom>
          <a:solidFill>
            <a:srgbClr val="7FA4C6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19 novembre la personne en situation de handicap :</a:t>
            </a:r>
          </a:p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 et participe activement aux tâches habituelles du collaborateur</a:t>
            </a:r>
          </a:p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091714" y="4345082"/>
            <a:ext cx="22020" cy="764255"/>
          </a:xfrm>
          <a:prstGeom prst="straightConnector1">
            <a:avLst/>
          </a:prstGeom>
          <a:noFill/>
          <a:ln w="146050" cap="flat" cmpd="sng" algn="ctr">
            <a:solidFill>
              <a:srgbClr val="F9B004"/>
            </a:solidFill>
            <a:prstDash val="solid"/>
            <a:tailEnd type="triangle"/>
          </a:ln>
          <a:effectLst/>
        </p:spPr>
      </p:cxnSp>
      <p:sp>
        <p:nvSpPr>
          <p:cNvPr id="16" name="Ellipse 15"/>
          <p:cNvSpPr/>
          <p:nvPr/>
        </p:nvSpPr>
        <p:spPr>
          <a:xfrm>
            <a:off x="290545" y="982911"/>
            <a:ext cx="3970872" cy="1368819"/>
          </a:xfrm>
          <a:prstGeom prst="ellipse">
            <a:avLst/>
          </a:prstGeom>
          <a:solidFill>
            <a:srgbClr val="F9B004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Evénement national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(piloter par le secrétariat d’Etat en charge des personnes handicapés) </a:t>
            </a:r>
          </a:p>
        </p:txBody>
      </p:sp>
      <p:sp>
        <p:nvSpPr>
          <p:cNvPr id="17" name="Ellipse 16"/>
          <p:cNvSpPr/>
          <p:nvPr/>
        </p:nvSpPr>
        <p:spPr>
          <a:xfrm>
            <a:off x="8442705" y="1000250"/>
            <a:ext cx="3561872" cy="1334143"/>
          </a:xfrm>
          <a:prstGeom prst="ellipse">
            <a:avLst/>
          </a:prstGeom>
          <a:solidFill>
            <a:srgbClr val="F9B004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Opportunité de rencontre pour changer de regard et dépasser les préjugés.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60" y="1956162"/>
            <a:ext cx="1656184" cy="1656184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2996952"/>
            <a:ext cx="2301692" cy="3250894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10" y="980728"/>
            <a:ext cx="1584176" cy="8352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6" y="3429000"/>
            <a:ext cx="1152128" cy="6074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8662" y="573325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>
                <a:latin typeface="Calibri"/>
              </a:rPr>
              <a:t>18 novembre 2021</a:t>
            </a:r>
            <a:endParaRPr lang="fr-FR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710830" y="188640"/>
            <a:ext cx="808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Groupe: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actions jusqu’à fin 2021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6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23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questions ?</a:t>
            </a:r>
          </a:p>
          <a:p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13" y="2304649"/>
            <a:ext cx="3780000" cy="2474798"/>
          </a:xfrm>
        </p:spPr>
      </p:pic>
    </p:spTree>
    <p:extLst>
      <p:ext uri="{BB962C8B-B14F-4D97-AF65-F5344CB8AC3E}">
        <p14:creationId xmlns:p14="http://schemas.microsoft.com/office/powerpoint/2010/main" val="303271925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692696"/>
            <a:ext cx="1376278" cy="1376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7" y="208057"/>
            <a:ext cx="2520280" cy="578396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502918" y="129781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à date et perspectives des actions à fin </a:t>
            </a:r>
            <a:r>
              <a:rPr lang="fr-F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8782" y="908720"/>
            <a:ext cx="74888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/>
              <a:t>Merci de votre attention </a:t>
            </a:r>
          </a:p>
          <a:p>
            <a:pPr algn="ctr"/>
            <a:r>
              <a:rPr lang="fr-FR" sz="2400" i="1" dirty="0"/>
              <a:t>et de votre </a:t>
            </a:r>
            <a:r>
              <a:rPr lang="fr-FR" sz="2400" i="1" dirty="0" smtClean="0"/>
              <a:t>participation</a:t>
            </a:r>
          </a:p>
          <a:p>
            <a:pPr algn="ctr"/>
            <a:endParaRPr lang="fr-FR" sz="2400" i="1" dirty="0" smtClean="0"/>
          </a:p>
          <a:p>
            <a:pPr algn="ctr"/>
            <a:r>
              <a:rPr lang="fr-FR" sz="2400" i="1" dirty="0" smtClean="0"/>
              <a:t>La Parole est à vous !</a:t>
            </a:r>
            <a:endParaRPr lang="fr-FR" sz="2400" i="1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766614" y="548680"/>
            <a:ext cx="5539124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94398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935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566" y="2996952"/>
            <a:ext cx="11449272" cy="29523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0" dirty="0" smtClean="0">
                <a:solidFill>
                  <a:srgbClr val="FF0000"/>
                </a:solidFill>
                <a:latin typeface="Calibri"/>
              </a:rPr>
              <a:t>A vos agendas pour nos prochains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r</a:t>
            </a:r>
            <a:r>
              <a:rPr lang="fr-FR" b="1" noProof="0" dirty="0" err="1" smtClean="0">
                <a:solidFill>
                  <a:srgbClr val="FF0000"/>
                </a:solidFill>
                <a:latin typeface="Calibri"/>
              </a:rPr>
              <a:t>endez</a:t>
            </a:r>
            <a:r>
              <a:rPr lang="fr-FR" b="1" noProof="0" dirty="0" smtClean="0">
                <a:solidFill>
                  <a:srgbClr val="FF0000"/>
                </a:solidFill>
                <a:latin typeface="Calibri"/>
              </a:rPr>
              <a:t> – vous : Les 8 et 9 novembre 2021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9h30 à10h15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Accès  Zoom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noProof="0" dirty="0" smtClean="0">
                <a:solidFill>
                  <a:srgbClr val="FF0000"/>
                </a:solidFill>
                <a:latin typeface="Calibri"/>
              </a:rPr>
              <a:t>Lundi 8 novembre : </a:t>
            </a:r>
            <a:r>
              <a:rPr lang="fr-FR" u="sng" dirty="0">
                <a:hlinkClick r:id="rId5"/>
              </a:rPr>
              <a:t>https://zoom.us/j/91835967682?pwd=bFduUEcvY0NJZUQ2RktzYmNkLzI1Zz09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ID de réunion : 918 3596 7682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Code secret : 651394 </a:t>
            </a:r>
            <a:endParaRPr lang="fr-FR" b="1" noProof="0" dirty="0" smtClean="0">
              <a:solidFill>
                <a:schemeClr val="tx1"/>
              </a:solidFill>
              <a:latin typeface="Calibri"/>
            </a:endParaRPr>
          </a:p>
          <a:p>
            <a:pPr lvl="1">
              <a:defRPr/>
            </a:pPr>
            <a:endParaRPr lang="fr-FR" b="1" noProof="0" dirty="0" smtClean="0">
              <a:solidFill>
                <a:schemeClr val="bg1"/>
              </a:solidFill>
              <a:latin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0" lang="fr-FR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Mardi 9 novembre :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u="sng" dirty="0" smtClean="0">
                <a:hlinkClick r:id="rId6"/>
              </a:rPr>
              <a:t>https</a:t>
            </a:r>
            <a:r>
              <a:rPr lang="fr-FR" u="sng" dirty="0">
                <a:hlinkClick r:id="rId6"/>
              </a:rPr>
              <a:t>://zoom.us/j/98189745786?pwd=U29jNEpzK25RVUN3dWQ2WFVISnA5Zz09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ID de réunion : 981 8974 5786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Code secret : 540284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dirty="0" smtClean="0"/>
          </a:p>
          <a:p>
            <a:pPr marL="457200" lvl="1" indent="0">
              <a:buNone/>
            </a:pPr>
            <a:endParaRPr lang="fr-FR" sz="3000" dirty="0" smtClean="0"/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86694" y="1988840"/>
            <a:ext cx="103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ANNEXES</a:t>
            </a:r>
          </a:p>
          <a:p>
            <a:endParaRPr lang="fr-FR" sz="2400" dirty="0" smtClean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Aides Agefiph 2021</a:t>
            </a:r>
            <a:endParaRPr lang="fr-FR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62" y="2132856"/>
            <a:ext cx="1376278" cy="1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069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5" y="129781"/>
            <a:ext cx="2520280" cy="578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98862" y="12978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1"/>
                </a:solidFill>
              </a:rPr>
              <a:t>Plan de relance : Aide au recrutement de TH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TextBox 93">
            <a:extLst>
              <a:ext uri="{FF2B5EF4-FFF2-40B4-BE49-F238E27FC236}">
                <a16:creationId xmlns:a16="http://schemas.microsoft.com/office/drawing/2014/main" id="{162609CB-08F8-104F-AD87-CBC110D2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1096242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06" y="4946636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505" y="843020"/>
            <a:ext cx="8581007" cy="5737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ru-RU" sz="2000" b="1" dirty="0" smtClean="0"/>
              <a:t>Plan de relance du gouvernement : 100 millions d’euros mobilisé pour le recrutement d’une personne reconnu travailleur handicapé</a:t>
            </a:r>
            <a:endParaRPr lang="fr-FR" altLang="ru-RU" sz="2000" b="1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endParaRPr lang="fr-FR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1400" b="1" dirty="0" smtClean="0">
                <a:solidFill>
                  <a:schemeClr val="accent1"/>
                </a:solidFill>
              </a:rPr>
              <a:t>Modalités </a:t>
            </a:r>
            <a:r>
              <a:rPr lang="fr-FR" sz="1400" b="1" dirty="0">
                <a:solidFill>
                  <a:schemeClr val="accent1"/>
                </a:solidFill>
              </a:rPr>
              <a:t>pour bénéficier de cette aide :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Entreprises </a:t>
            </a:r>
            <a:r>
              <a:rPr lang="fr-FR" sz="1400" dirty="0"/>
              <a:t>éligibles :</a:t>
            </a:r>
            <a:r>
              <a:rPr lang="fr-FR" sz="1400" b="1" dirty="0"/>
              <a:t>  toute entreprise </a:t>
            </a:r>
            <a:r>
              <a:rPr lang="fr-FR" sz="1400" dirty="0"/>
              <a:t>du secteur privé, quel que soit sa taille ou son secteur </a:t>
            </a:r>
            <a:r>
              <a:rPr lang="fr-FR" sz="1400" dirty="0" smtClean="0"/>
              <a:t>d'activité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Salariés </a:t>
            </a:r>
            <a:r>
              <a:rPr lang="fr-FR" sz="1400" dirty="0"/>
              <a:t>éligibles :  un seul prérequis, le salarié doit </a:t>
            </a:r>
            <a:r>
              <a:rPr lang="fr-FR" sz="1400" b="1" dirty="0"/>
              <a:t>être reconnu travailleur </a:t>
            </a:r>
            <a:r>
              <a:rPr lang="fr-FR" sz="1400" b="1" dirty="0" smtClean="0"/>
              <a:t>handicapé </a:t>
            </a:r>
            <a:r>
              <a:rPr lang="fr-FR" sz="1400" dirty="0" smtClean="0"/>
              <a:t>(pas de limite d’âge)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Contrat</a:t>
            </a:r>
            <a:r>
              <a:rPr lang="fr-FR" sz="1400" dirty="0"/>
              <a:t> : </a:t>
            </a:r>
            <a:r>
              <a:rPr lang="fr-FR" sz="1400" b="1" dirty="0"/>
              <a:t>CDI ou CDD de plus de 3 mois </a:t>
            </a:r>
            <a:r>
              <a:rPr lang="fr-FR" sz="1400" dirty="0"/>
              <a:t>(</a:t>
            </a:r>
            <a:r>
              <a:rPr lang="fr-FR" sz="1400" u="sng" dirty="0"/>
              <a:t>plafonné à un salaire équivalent à deux </a:t>
            </a:r>
            <a:r>
              <a:rPr lang="fr-FR" sz="1400" u="sng" dirty="0" smtClean="0"/>
              <a:t>SMIC</a:t>
            </a:r>
            <a:r>
              <a:rPr lang="fr-FR" sz="1400" dirty="0" smtClean="0"/>
              <a:t>)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Montant </a:t>
            </a:r>
            <a:r>
              <a:rPr lang="fr-FR" sz="1400" dirty="0"/>
              <a:t>de l’aide : forfait de </a:t>
            </a:r>
            <a:r>
              <a:rPr lang="fr-FR" sz="1400" b="1" dirty="0"/>
              <a:t>4 000 €</a:t>
            </a:r>
            <a:r>
              <a:rPr lang="fr-FR" sz="1400" dirty="0"/>
              <a:t> </a:t>
            </a:r>
            <a:r>
              <a:rPr lang="fr-FR" sz="1400" b="1" dirty="0"/>
              <a:t>cumulable avec tout autre dispositif</a:t>
            </a:r>
            <a:r>
              <a:rPr lang="fr-FR" sz="1400" dirty="0"/>
              <a:t>, dont les aides de </a:t>
            </a:r>
            <a:r>
              <a:rPr lang="fr-FR" sz="1400" dirty="0" smtClean="0"/>
              <a:t>l’Agefiph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Périodicité</a:t>
            </a:r>
            <a:r>
              <a:rPr lang="fr-FR" sz="1400" dirty="0"/>
              <a:t> : la mesure s'applique </a:t>
            </a:r>
            <a:r>
              <a:rPr lang="fr-FR" sz="1400" b="1" dirty="0"/>
              <a:t>aux contrats signés entre le 1er septembre 2020 et le </a:t>
            </a:r>
            <a:r>
              <a:rPr lang="fr-FR" sz="1400" b="1" dirty="0" smtClean="0"/>
              <a:t>30 juin</a:t>
            </a:r>
            <a:r>
              <a:rPr lang="fr-FR" sz="1400" b="1" dirty="0"/>
              <a:t> </a:t>
            </a:r>
            <a:r>
              <a:rPr lang="fr-FR" sz="1400" b="1" dirty="0" smtClean="0"/>
              <a:t>2021</a:t>
            </a:r>
          </a:p>
          <a:p>
            <a:pPr marL="171450" indent="-171450">
              <a:buClr>
                <a:schemeClr val="accent1"/>
              </a:buClr>
            </a:pPr>
            <a:r>
              <a:rPr lang="fr-FR" sz="1400" dirty="0" smtClean="0"/>
              <a:t>Modalités de versement : </a:t>
            </a:r>
            <a:r>
              <a:rPr lang="fr-FR" sz="1400" b="1" dirty="0" smtClean="0"/>
              <a:t>l'aide </a:t>
            </a:r>
            <a:r>
              <a:rPr lang="fr-FR" sz="1400" b="1" dirty="0"/>
              <a:t>est versée chaque trimestre. </a:t>
            </a:r>
            <a:endParaRPr lang="fr-FR" sz="1200" u="sng" dirty="0" smtClean="0">
              <a:hlinkClick r:id="rId3"/>
            </a:endParaRPr>
          </a:p>
          <a:p>
            <a:pPr>
              <a:buNone/>
            </a:pPr>
            <a:r>
              <a:rPr lang="fr-FR" sz="1200" u="sng" dirty="0" smtClean="0">
                <a:hlinkClick r:id="rId3"/>
              </a:rPr>
              <a:t>https</a:t>
            </a:r>
            <a:r>
              <a:rPr lang="fr-FR" sz="1200" u="sng" dirty="0">
                <a:hlinkClick r:id="rId3"/>
              </a:rPr>
              <a:t>://</a:t>
            </a:r>
            <a:r>
              <a:rPr lang="fr-FR" sz="1200" u="sng" dirty="0" smtClean="0">
                <a:hlinkClick r:id="rId3"/>
              </a:rPr>
              <a:t>handicap.gouv.fr/presse/communiques-de-presse/article/plan-de-relance-aide-exceptionnelle-emploi-handicap</a:t>
            </a:r>
            <a:endParaRPr lang="fr-FR" sz="1200" u="sng" dirty="0" smtClean="0"/>
          </a:p>
          <a:p>
            <a:pPr>
              <a:buNone/>
            </a:pPr>
            <a:endParaRPr lang="fr-FR" altLang="ru-RU" sz="1200" u="sng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None/>
            </a:pPr>
            <a:r>
              <a:rPr lang="fr-FR" sz="2000" b="1" dirty="0"/>
              <a:t>L</a:t>
            </a:r>
            <a:r>
              <a:rPr lang="fr-FR" sz="2000" b="1" dirty="0" smtClean="0"/>
              <a:t>’Agefiph </a:t>
            </a:r>
            <a:r>
              <a:rPr lang="fr-FR" sz="2000" b="1" dirty="0"/>
              <a:t>renforce ses actions et ses aides financières pour le recrutement et le maintien de personne en situation de handicap en alternance </a:t>
            </a:r>
            <a:r>
              <a:rPr lang="fr-FR" sz="2000" b="1" dirty="0" smtClean="0"/>
              <a:t>:</a:t>
            </a:r>
          </a:p>
          <a:p>
            <a:pPr marL="285750" indent="-285750">
              <a:buClr>
                <a:srgbClr val="FFC000"/>
              </a:buClr>
            </a:pPr>
            <a:r>
              <a:rPr lang="fr-FR" sz="1400" dirty="0" smtClean="0"/>
              <a:t>Apprentissage : jusqu’à </a:t>
            </a:r>
            <a:r>
              <a:rPr lang="fr-FR" sz="1400" dirty="0"/>
              <a:t>4 000 euros pour le recrutement d'un apprenti </a:t>
            </a:r>
            <a:endParaRPr lang="fr-FR" sz="1400" dirty="0" smtClean="0"/>
          </a:p>
          <a:p>
            <a:pPr marL="285750" indent="-285750">
              <a:buClr>
                <a:srgbClr val="FFC000"/>
              </a:buClr>
            </a:pPr>
            <a:r>
              <a:rPr lang="fr-FR" sz="1400" dirty="0" smtClean="0"/>
              <a:t>Contrat de professionnalisation : jusqu’à 5 </a:t>
            </a:r>
            <a:r>
              <a:rPr lang="fr-FR" sz="1400" dirty="0"/>
              <a:t>000 euros pour la conclusion d'un contrat de professionnalisation </a:t>
            </a:r>
          </a:p>
          <a:p>
            <a:pPr marL="285750" indent="-285750">
              <a:buClr>
                <a:srgbClr val="FFC000"/>
              </a:buClr>
            </a:pPr>
            <a:r>
              <a:rPr lang="fr-FR" sz="1400" dirty="0" smtClean="0"/>
              <a:t>Ces aides se cumulent </a:t>
            </a:r>
            <a:r>
              <a:rPr lang="fr-FR" sz="1400" dirty="0"/>
              <a:t>avec les aides de l’Etat.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" y="5245709"/>
            <a:ext cx="1271035" cy="8427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628" y="887589"/>
            <a:ext cx="1376278" cy="13762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188" y="6137537"/>
            <a:ext cx="1433842" cy="4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Accueil</a:t>
            </a:r>
          </a:p>
          <a:p>
            <a:endParaRPr lang="fr-FR" sz="2400" dirty="0">
              <a:ea typeface="Calibri" panose="020F0502020204030204" pitchFamily="34" charset="0"/>
            </a:endParaRPr>
          </a:p>
          <a:p>
            <a:endParaRPr lang="fr-FR" sz="2400" dirty="0">
              <a:ea typeface="Calibri" panose="020F0502020204030204" pitchFamily="34" charset="0"/>
            </a:endParaRP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>
              <a:ea typeface="Calibri" panose="020F0502020204030204" pitchFamily="34" charset="0"/>
            </a:endParaRP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2583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228493"/>
            <a:ext cx="2520280" cy="578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98862" y="129781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chemeClr val="accent1"/>
                </a:solidFill>
              </a:rPr>
              <a:t>En avant pour déployer ensemble ce projet !</a:t>
            </a:r>
          </a:p>
          <a:p>
            <a:pPr algn="r"/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TextBox 93">
            <a:extLst>
              <a:ext uri="{FF2B5EF4-FFF2-40B4-BE49-F238E27FC236}">
                <a16:creationId xmlns:a16="http://schemas.microsoft.com/office/drawing/2014/main" id="{162609CB-08F8-104F-AD87-CBC110D2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06" y="1688788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06" y="4946636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630" y="1124744"/>
            <a:ext cx="4032448" cy="1573809"/>
          </a:xfrm>
          <a:prstGeom prst="rect">
            <a:avLst/>
          </a:prstGeom>
          <a:solidFill>
            <a:srgbClr val="F9B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Bienvenue </a:t>
            </a:r>
          </a:p>
          <a:p>
            <a:pPr algn="ctr"/>
            <a:r>
              <a:rPr lang="fr-FR" sz="2400" b="1" dirty="0" smtClean="0"/>
              <a:t>aux nouveaux arrivants !</a:t>
            </a:r>
            <a:endParaRPr lang="fr-FR" sz="2400" b="1" dirty="0"/>
          </a:p>
        </p:txBody>
      </p:sp>
      <p:sp>
        <p:nvSpPr>
          <p:cNvPr id="11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2" y="844592"/>
            <a:ext cx="4903348" cy="37548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 b="1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fr-FR" altLang="ru-RU" sz="1400" b="1" dirty="0" smtClean="0">
                <a:solidFill>
                  <a:srgbClr val="FCBA28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contacter la Mission Handicap :</a:t>
            </a: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mail dédié </a:t>
            </a:r>
            <a:r>
              <a:rPr lang="fr-FR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altLang="ru-RU" sz="1400" dirty="0" smtClean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missionhandicap@elsan.care</a:t>
            </a:r>
            <a:endParaRPr lang="fr-FR" altLang="ru-RU" sz="1400" dirty="0" smtClean="0">
              <a:solidFill>
                <a:schemeClr val="bg2">
                  <a:lumMod val="9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fr-FR" altLang="ru-RU" sz="1400" b="1" dirty="0" smtClean="0">
                <a:solidFill>
                  <a:srgbClr val="FCBA28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aussi la Direction des Affaires Sociales :</a:t>
            </a: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 dirty="0" smtClean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400" dirty="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1" y="2924549"/>
            <a:ext cx="761990" cy="7619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548" y="3852881"/>
            <a:ext cx="3057809" cy="21875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71" y="4338768"/>
            <a:ext cx="411349" cy="6078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700" y="4208913"/>
            <a:ext cx="585698" cy="5650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615" y="4408784"/>
            <a:ext cx="557772" cy="5378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642948" y="6107684"/>
            <a:ext cx="4516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Pierre Emmanuel – Sandrine &amp; Charline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9981" y="1529473"/>
            <a:ext cx="2200275" cy="1847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774" y="4221519"/>
            <a:ext cx="1939027" cy="14317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370" y="4306580"/>
            <a:ext cx="2126023" cy="12106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3718" y="5445224"/>
            <a:ext cx="1090555" cy="72008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678178" y="3181642"/>
            <a:ext cx="4516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L’         andi TEAM: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dirty="0" smtClean="0"/>
          </a:p>
          <a:p>
            <a:pPr marL="457200" lvl="1" indent="0">
              <a:buNone/>
            </a:pPr>
            <a:endParaRPr lang="fr-FR" sz="3000" dirty="0" smtClean="0"/>
          </a:p>
          <a:p>
            <a:pPr marL="0" indent="0">
              <a:buNone/>
            </a:pPr>
            <a:r>
              <a:rPr lang="fr-FR" sz="3000" dirty="0" smtClean="0">
                <a:solidFill>
                  <a:srgbClr val="FFC000"/>
                </a:solidFill>
              </a:rPr>
              <a:t>2</a:t>
            </a:r>
            <a:r>
              <a:rPr lang="fr-FR" sz="2400" dirty="0" smtClean="0">
                <a:solidFill>
                  <a:srgbClr val="FFC000"/>
                </a:solidFill>
              </a:rPr>
              <a:t>. </a:t>
            </a:r>
            <a:r>
              <a:rPr lang="fr-FR" sz="2400" dirty="0"/>
              <a:t>Présentation de la Démarche Handicap Groupe</a:t>
            </a: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00371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4C9AA-1C71-4E24-B844-1057B81B310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4E454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E454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598" y="2276872"/>
            <a:ext cx="1130525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FFC000"/>
                </a:solidFill>
              </a:rPr>
              <a:t>2.    </a:t>
            </a:r>
            <a:r>
              <a:rPr lang="fr-FR" sz="2400" dirty="0" smtClean="0"/>
              <a:t>Présentation de la Démarche Handicap Groupe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La convention</a:t>
            </a:r>
          </a:p>
          <a:p>
            <a:pPr lvl="1">
              <a:buAutoNum type="alphaUcPeriod"/>
            </a:pPr>
            <a:r>
              <a:rPr lang="fr-FR" sz="2400" dirty="0" smtClean="0"/>
              <a:t>Les axes de la convention</a:t>
            </a:r>
          </a:p>
          <a:p>
            <a:pPr lvl="1">
              <a:buAutoNum type="alphaUcPeriod"/>
            </a:pPr>
            <a:r>
              <a:rPr lang="fr-FR" sz="2400" dirty="0" smtClean="0"/>
              <a:t>Le Référent Handicap</a:t>
            </a:r>
          </a:p>
          <a:p>
            <a:pPr lvl="1">
              <a:buFont typeface="+mj-lt"/>
              <a:buAutoNum type="alphaUcPeriod"/>
            </a:pPr>
            <a:r>
              <a:rPr lang="fr-FR" sz="2400" dirty="0" smtClean="0"/>
              <a:t>Point </a:t>
            </a:r>
            <a:r>
              <a:rPr lang="fr-FR" sz="2400" dirty="0"/>
              <a:t>handicap à date et calendrier 2021</a:t>
            </a:r>
            <a:endParaRPr lang="fr-FR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2400" dirty="0" smtClean="0">
              <a:ea typeface="Calibri" panose="020F0502020204030204" pitchFamily="34" charset="0"/>
            </a:endParaRPr>
          </a:p>
          <a:p>
            <a:endParaRPr lang="fr-FR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35774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228493"/>
            <a:ext cx="2520280" cy="578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34966" y="12978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accent1"/>
                </a:solidFill>
              </a:rPr>
              <a:t>La Convention: Les différentes étapes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936" y="5193833"/>
            <a:ext cx="1358736" cy="10174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04" y="2785484"/>
            <a:ext cx="3378938" cy="24063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4313953"/>
            <a:ext cx="1092358" cy="109235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98435" y="959295"/>
            <a:ext cx="914400" cy="729673"/>
          </a:xfrm>
          <a:prstGeom prst="ellipse">
            <a:avLst/>
          </a:prstGeom>
          <a:solidFill>
            <a:srgbClr val="7FA4C6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1" name="Ellipse 10"/>
          <p:cNvSpPr/>
          <p:nvPr/>
        </p:nvSpPr>
        <p:spPr>
          <a:xfrm>
            <a:off x="598434" y="5660377"/>
            <a:ext cx="914400" cy="729673"/>
          </a:xfrm>
          <a:prstGeom prst="ellipse">
            <a:avLst/>
          </a:prstGeom>
          <a:solidFill>
            <a:srgbClr val="7FA4C6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076A07E-7980-A845-A62B-FD8E318172DA}"/>
              </a:ext>
            </a:extLst>
          </p:cNvPr>
          <p:cNvGrpSpPr/>
          <p:nvPr/>
        </p:nvGrpSpPr>
        <p:grpSpPr>
          <a:xfrm>
            <a:off x="10088798" y="1140715"/>
            <a:ext cx="772242" cy="870398"/>
            <a:chOff x="3202251" y="1603316"/>
            <a:chExt cx="3973584" cy="4169387"/>
          </a:xfrm>
        </p:grpSpPr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97C3EC27-3132-F845-B108-8EB6475C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20" y="3520969"/>
              <a:ext cx="2072892" cy="1784591"/>
            </a:xfrm>
            <a:custGeom>
              <a:avLst/>
              <a:gdLst>
                <a:gd name="T0" fmla="*/ 588357 w 716"/>
                <a:gd name="T1" fmla="*/ 2013053 h 616"/>
                <a:gd name="T2" fmla="*/ 1180238 w 716"/>
                <a:gd name="T3" fmla="*/ 2171700 h 616"/>
                <a:gd name="T4" fmla="*/ 2208982 w 716"/>
                <a:gd name="T5" fmla="*/ 1579418 h 616"/>
                <a:gd name="T6" fmla="*/ 1839057 w 716"/>
                <a:gd name="T7" fmla="*/ 0 h 616"/>
                <a:gd name="T8" fmla="*/ 567219 w 716"/>
                <a:gd name="T9" fmla="*/ 1198666 h 616"/>
                <a:gd name="T10" fmla="*/ 0 w 716"/>
                <a:gd name="T11" fmla="*/ 1064697 h 616"/>
                <a:gd name="T12" fmla="*/ 588357 w 716"/>
                <a:gd name="T13" fmla="*/ 2013053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67" y="571"/>
                  </a:moveTo>
                  <a:cubicBezTo>
                    <a:pt x="218" y="601"/>
                    <a:pt x="276" y="616"/>
                    <a:pt x="335" y="616"/>
                  </a:cubicBezTo>
                  <a:cubicBezTo>
                    <a:pt x="455" y="616"/>
                    <a:pt x="567" y="552"/>
                    <a:pt x="627" y="448"/>
                  </a:cubicBezTo>
                  <a:cubicBezTo>
                    <a:pt x="716" y="294"/>
                    <a:pt x="668" y="98"/>
                    <a:pt x="522" y="0"/>
                  </a:cubicBezTo>
                  <a:cubicBezTo>
                    <a:pt x="510" y="190"/>
                    <a:pt x="353" y="340"/>
                    <a:pt x="161" y="340"/>
                  </a:cubicBezTo>
                  <a:cubicBezTo>
                    <a:pt x="105" y="340"/>
                    <a:pt x="49" y="327"/>
                    <a:pt x="0" y="302"/>
                  </a:cubicBezTo>
                  <a:cubicBezTo>
                    <a:pt x="7" y="413"/>
                    <a:pt x="70" y="515"/>
                    <a:pt x="167" y="571"/>
                  </a:cubicBezTo>
                  <a:close/>
                </a:path>
              </a:pathLst>
            </a:custGeom>
            <a:solidFill>
              <a:srgbClr val="174760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48DEB23-9C72-6C4A-B6D2-1F4764AF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2645632"/>
              <a:ext cx="1946352" cy="1785896"/>
            </a:xfrm>
            <a:custGeom>
              <a:avLst/>
              <a:gdLst>
                <a:gd name="T0" fmla="*/ 1804610 w 672"/>
                <a:gd name="T1" fmla="*/ 1196014 h 616"/>
                <a:gd name="T2" fmla="*/ 694352 w 672"/>
                <a:gd name="T3" fmla="*/ 557434 h 616"/>
                <a:gd name="T4" fmla="*/ 528694 w 672"/>
                <a:gd name="T5" fmla="*/ 0 h 616"/>
                <a:gd name="T6" fmla="*/ 0 w 672"/>
                <a:gd name="T7" fmla="*/ 984330 h 616"/>
                <a:gd name="T8" fmla="*/ 1187800 w 672"/>
                <a:gd name="T9" fmla="*/ 2173288 h 616"/>
                <a:gd name="T10" fmla="*/ 2368550 w 672"/>
                <a:gd name="T11" fmla="*/ 1065476 h 616"/>
                <a:gd name="T12" fmla="*/ 1804610 w 672"/>
                <a:gd name="T13" fmla="*/ 1196014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512" y="339"/>
                  </a:moveTo>
                  <a:cubicBezTo>
                    <a:pt x="382" y="339"/>
                    <a:pt x="262" y="270"/>
                    <a:pt x="197" y="158"/>
                  </a:cubicBezTo>
                  <a:cubicBezTo>
                    <a:pt x="169" y="110"/>
                    <a:pt x="153" y="55"/>
                    <a:pt x="150" y="0"/>
                  </a:cubicBezTo>
                  <a:cubicBezTo>
                    <a:pt x="57" y="62"/>
                    <a:pt x="0" y="167"/>
                    <a:pt x="0" y="279"/>
                  </a:cubicBezTo>
                  <a:cubicBezTo>
                    <a:pt x="0" y="465"/>
                    <a:pt x="151" y="616"/>
                    <a:pt x="337" y="616"/>
                  </a:cubicBezTo>
                  <a:cubicBezTo>
                    <a:pt x="515" y="616"/>
                    <a:pt x="661" y="477"/>
                    <a:pt x="672" y="302"/>
                  </a:cubicBezTo>
                  <a:cubicBezTo>
                    <a:pt x="622" y="326"/>
                    <a:pt x="567" y="339"/>
                    <a:pt x="512" y="339"/>
                  </a:cubicBezTo>
                  <a:close/>
                </a:path>
              </a:pathLst>
            </a:custGeom>
            <a:solidFill>
              <a:srgbClr val="F05731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B1C2AD4B-159C-554F-A7A0-1981406F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489" y="1603316"/>
              <a:ext cx="1438891" cy="1950265"/>
            </a:xfrm>
            <a:custGeom>
              <a:avLst/>
              <a:gdLst>
                <a:gd name="T0" fmla="*/ 1226061 w 497"/>
                <a:gd name="T1" fmla="*/ 0 h 673"/>
                <a:gd name="T2" fmla="*/ 634170 w 497"/>
                <a:gd name="T3" fmla="*/ 158691 h 673"/>
                <a:gd name="T4" fmla="*/ 81033 w 497"/>
                <a:gd name="T5" fmla="*/ 881617 h 673"/>
                <a:gd name="T6" fmla="*/ 200820 w 497"/>
                <a:gd name="T7" fmla="*/ 1780866 h 673"/>
                <a:gd name="T8" fmla="*/ 1229585 w 497"/>
                <a:gd name="T9" fmla="*/ 2373313 h 673"/>
                <a:gd name="T10" fmla="*/ 1751013 w 497"/>
                <a:gd name="T11" fmla="*/ 2253413 h 673"/>
                <a:gd name="T12" fmla="*/ 1352895 w 497"/>
                <a:gd name="T13" fmla="*/ 550129 h 673"/>
                <a:gd name="T14" fmla="*/ 1751013 w 497"/>
                <a:gd name="T15" fmla="*/ 123426 h 673"/>
                <a:gd name="T16" fmla="*/ 1226061 w 497"/>
                <a:gd name="T17" fmla="*/ 0 h 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7" h="673">
                  <a:moveTo>
                    <a:pt x="348" y="0"/>
                  </a:moveTo>
                  <a:cubicBezTo>
                    <a:pt x="289" y="0"/>
                    <a:pt x="231" y="16"/>
                    <a:pt x="180" y="45"/>
                  </a:cubicBezTo>
                  <a:cubicBezTo>
                    <a:pt x="102" y="90"/>
                    <a:pt x="47" y="163"/>
                    <a:pt x="23" y="250"/>
                  </a:cubicBezTo>
                  <a:cubicBezTo>
                    <a:pt x="0" y="337"/>
                    <a:pt x="12" y="427"/>
                    <a:pt x="57" y="505"/>
                  </a:cubicBezTo>
                  <a:cubicBezTo>
                    <a:pt x="117" y="609"/>
                    <a:pt x="229" y="673"/>
                    <a:pt x="349" y="673"/>
                  </a:cubicBezTo>
                  <a:cubicBezTo>
                    <a:pt x="400" y="673"/>
                    <a:pt x="451" y="661"/>
                    <a:pt x="497" y="639"/>
                  </a:cubicBezTo>
                  <a:cubicBezTo>
                    <a:pt x="339" y="534"/>
                    <a:pt x="288" y="322"/>
                    <a:pt x="384" y="156"/>
                  </a:cubicBezTo>
                  <a:cubicBezTo>
                    <a:pt x="412" y="107"/>
                    <a:pt x="451" y="66"/>
                    <a:pt x="497" y="35"/>
                  </a:cubicBezTo>
                  <a:cubicBezTo>
                    <a:pt x="451" y="12"/>
                    <a:pt x="400" y="0"/>
                    <a:pt x="348" y="0"/>
                  </a:cubicBezTo>
                  <a:close/>
                </a:path>
              </a:pathLst>
            </a:custGeom>
            <a:solidFill>
              <a:srgbClr val="F6AB37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4B220E69-D8B7-FF44-A55D-391184B97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570" y="1603316"/>
              <a:ext cx="2074196" cy="1784591"/>
            </a:xfrm>
            <a:custGeom>
              <a:avLst/>
              <a:gdLst>
                <a:gd name="T0" fmla="*/ 683911 w 716"/>
                <a:gd name="T1" fmla="*/ 2171700 h 616"/>
                <a:gd name="T2" fmla="*/ 1956549 w 716"/>
                <a:gd name="T3" fmla="*/ 976560 h 616"/>
                <a:gd name="T4" fmla="*/ 2524125 w 716"/>
                <a:gd name="T5" fmla="*/ 1110528 h 616"/>
                <a:gd name="T6" fmla="*/ 1935398 w 716"/>
                <a:gd name="T7" fmla="*/ 158647 h 616"/>
                <a:gd name="T8" fmla="*/ 1343145 w 716"/>
                <a:gd name="T9" fmla="*/ 0 h 616"/>
                <a:gd name="T10" fmla="*/ 313753 w 716"/>
                <a:gd name="T11" fmla="*/ 595807 h 616"/>
                <a:gd name="T12" fmla="*/ 683911 w 716"/>
                <a:gd name="T13" fmla="*/ 217170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94" y="616"/>
                  </a:moveTo>
                  <a:cubicBezTo>
                    <a:pt x="206" y="427"/>
                    <a:pt x="363" y="277"/>
                    <a:pt x="555" y="277"/>
                  </a:cubicBezTo>
                  <a:cubicBezTo>
                    <a:pt x="611" y="277"/>
                    <a:pt x="667" y="290"/>
                    <a:pt x="716" y="315"/>
                  </a:cubicBezTo>
                  <a:cubicBezTo>
                    <a:pt x="709" y="203"/>
                    <a:pt x="646" y="102"/>
                    <a:pt x="549" y="45"/>
                  </a:cubicBezTo>
                  <a:cubicBezTo>
                    <a:pt x="498" y="16"/>
                    <a:pt x="440" y="0"/>
                    <a:pt x="381" y="0"/>
                  </a:cubicBezTo>
                  <a:cubicBezTo>
                    <a:pt x="261" y="0"/>
                    <a:pt x="149" y="65"/>
                    <a:pt x="89" y="169"/>
                  </a:cubicBezTo>
                  <a:cubicBezTo>
                    <a:pt x="0" y="323"/>
                    <a:pt x="48" y="519"/>
                    <a:pt x="194" y="616"/>
                  </a:cubicBezTo>
                  <a:close/>
                </a:path>
              </a:pathLst>
            </a:custGeom>
            <a:solidFill>
              <a:srgbClr val="53C7A4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0121AD54-524F-D84A-9B18-FB485CC8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483" y="2481262"/>
              <a:ext cx="1946352" cy="1784591"/>
            </a:xfrm>
            <a:custGeom>
              <a:avLst/>
              <a:gdLst>
                <a:gd name="T0" fmla="*/ 563940 w 672"/>
                <a:gd name="T1" fmla="*/ 976560 h 616"/>
                <a:gd name="T2" fmla="*/ 1674198 w 672"/>
                <a:gd name="T3" fmla="*/ 1614673 h 616"/>
                <a:gd name="T4" fmla="*/ 1839856 w 672"/>
                <a:gd name="T5" fmla="*/ 2171700 h 616"/>
                <a:gd name="T6" fmla="*/ 2368550 w 672"/>
                <a:gd name="T7" fmla="*/ 1184564 h 616"/>
                <a:gd name="T8" fmla="*/ 1180750 w 672"/>
                <a:gd name="T9" fmla="*/ 0 h 616"/>
                <a:gd name="T10" fmla="*/ 0 w 672"/>
                <a:gd name="T11" fmla="*/ 1107003 h 616"/>
                <a:gd name="T12" fmla="*/ 563940 w 672"/>
                <a:gd name="T13" fmla="*/ 97656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160" y="277"/>
                  </a:moveTo>
                  <a:cubicBezTo>
                    <a:pt x="290" y="277"/>
                    <a:pt x="410" y="346"/>
                    <a:pt x="475" y="458"/>
                  </a:cubicBezTo>
                  <a:cubicBezTo>
                    <a:pt x="503" y="506"/>
                    <a:pt x="519" y="561"/>
                    <a:pt x="522" y="616"/>
                  </a:cubicBezTo>
                  <a:cubicBezTo>
                    <a:pt x="615" y="554"/>
                    <a:pt x="672" y="449"/>
                    <a:pt x="672" y="336"/>
                  </a:cubicBezTo>
                  <a:cubicBezTo>
                    <a:pt x="672" y="151"/>
                    <a:pt x="521" y="0"/>
                    <a:pt x="335" y="0"/>
                  </a:cubicBezTo>
                  <a:cubicBezTo>
                    <a:pt x="157" y="0"/>
                    <a:pt x="11" y="139"/>
                    <a:pt x="0" y="314"/>
                  </a:cubicBezTo>
                  <a:cubicBezTo>
                    <a:pt x="50" y="290"/>
                    <a:pt x="105" y="277"/>
                    <a:pt x="160" y="277"/>
                  </a:cubicBezTo>
                  <a:close/>
                </a:path>
              </a:pathLst>
            </a:custGeom>
            <a:solidFill>
              <a:srgbClr val="F9C839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8F45BF0E-D292-434E-89CE-093C1EF6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401" y="3359208"/>
              <a:ext cx="1440196" cy="1946352"/>
            </a:xfrm>
            <a:custGeom>
              <a:avLst/>
              <a:gdLst>
                <a:gd name="T0" fmla="*/ 1117856 w 497"/>
                <a:gd name="T1" fmla="*/ 2209942 h 672"/>
                <a:gd name="T2" fmla="*/ 1671494 w 497"/>
                <a:gd name="T3" fmla="*/ 1490918 h 672"/>
                <a:gd name="T4" fmla="*/ 1551598 w 497"/>
                <a:gd name="T5" fmla="*/ 592138 h 672"/>
                <a:gd name="T6" fmla="*/ 521901 w 497"/>
                <a:gd name="T7" fmla="*/ 0 h 672"/>
                <a:gd name="T8" fmla="*/ 521901 w 497"/>
                <a:gd name="T9" fmla="*/ 0 h 672"/>
                <a:gd name="T10" fmla="*/ 0 w 497"/>
                <a:gd name="T11" fmla="*/ 119837 h 672"/>
                <a:gd name="T12" fmla="*/ 398478 w 497"/>
                <a:gd name="T13" fmla="*/ 1822233 h 672"/>
                <a:gd name="T14" fmla="*/ 0 w 497"/>
                <a:gd name="T15" fmla="*/ 2248713 h 672"/>
                <a:gd name="T16" fmla="*/ 525427 w 497"/>
                <a:gd name="T17" fmla="*/ 2368550 h 672"/>
                <a:gd name="T18" fmla="*/ 1117856 w 497"/>
                <a:gd name="T19" fmla="*/ 2209942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672">
                  <a:moveTo>
                    <a:pt x="317" y="627"/>
                  </a:moveTo>
                  <a:cubicBezTo>
                    <a:pt x="395" y="582"/>
                    <a:pt x="450" y="510"/>
                    <a:pt x="474" y="423"/>
                  </a:cubicBezTo>
                  <a:cubicBezTo>
                    <a:pt x="497" y="336"/>
                    <a:pt x="485" y="246"/>
                    <a:pt x="440" y="168"/>
                  </a:cubicBezTo>
                  <a:cubicBezTo>
                    <a:pt x="380" y="64"/>
                    <a:pt x="26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7" y="0"/>
                    <a:pt x="46" y="11"/>
                    <a:pt x="0" y="34"/>
                  </a:cubicBezTo>
                  <a:cubicBezTo>
                    <a:pt x="158" y="139"/>
                    <a:pt x="209" y="351"/>
                    <a:pt x="113" y="517"/>
                  </a:cubicBezTo>
                  <a:cubicBezTo>
                    <a:pt x="85" y="566"/>
                    <a:pt x="46" y="607"/>
                    <a:pt x="0" y="638"/>
                  </a:cubicBezTo>
                  <a:cubicBezTo>
                    <a:pt x="46" y="661"/>
                    <a:pt x="97" y="672"/>
                    <a:pt x="149" y="672"/>
                  </a:cubicBezTo>
                  <a:cubicBezTo>
                    <a:pt x="208" y="672"/>
                    <a:pt x="266" y="657"/>
                    <a:pt x="317" y="627"/>
                  </a:cubicBezTo>
                  <a:close/>
                </a:path>
              </a:pathLst>
            </a:custGeom>
            <a:solidFill>
              <a:srgbClr val="E63B2D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FFA837CB-466F-CB40-A483-58207D64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642" y="2194086"/>
              <a:ext cx="78" cy="13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E2039248-96BB-2F49-8B47-D78DBDF8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955" y="3519573"/>
              <a:ext cx="78" cy="13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2004C9E2-42F9-114E-A50E-CF23247D6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15" y="4383530"/>
              <a:ext cx="78" cy="13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3EFD4285-4644-B74E-9CA1-F0AF8E8C7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322" y="4075391"/>
              <a:ext cx="78" cy="13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90EBAA5E-B6A5-AC4A-9417-130A1672A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579" y="2749995"/>
              <a:ext cx="78" cy="13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3E73CB09-CB3B-AF4A-ACE5-B8E28A57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825" y="1863725"/>
              <a:ext cx="78" cy="102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Flèche vers le bas 24"/>
          <p:cNvSpPr/>
          <p:nvPr/>
        </p:nvSpPr>
        <p:spPr>
          <a:xfrm>
            <a:off x="974552" y="2031304"/>
            <a:ext cx="162165" cy="2244026"/>
          </a:xfrm>
          <a:prstGeom prst="downArrow">
            <a:avLst/>
          </a:prstGeom>
          <a:solidFill>
            <a:srgbClr val="7FA4C6"/>
          </a:solidFill>
          <a:ln w="25400" cap="flat" cmpd="sng" algn="ctr">
            <a:solidFill>
              <a:srgbClr val="7FA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84390" y="979374"/>
            <a:ext cx="101531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E4541"/>
                </a:solidFill>
                <a:latin typeface="Century Gothic" panose="020B0502020202020204" pitchFamily="34" charset="0"/>
              </a:rPr>
              <a:t>Réalisation d’un </a:t>
            </a:r>
            <a:r>
              <a:rPr lang="fr-FR" sz="1400" b="1" dirty="0">
                <a:solidFill>
                  <a:srgbClr val="F9B004"/>
                </a:solidFill>
                <a:latin typeface="Century Gothic" panose="020B0502020202020204" pitchFamily="34" charset="0"/>
              </a:rPr>
              <a:t>diagnostic Handicap </a:t>
            </a:r>
            <a:r>
              <a:rPr lang="fr-FR" sz="1400" dirty="0">
                <a:solidFill>
                  <a:srgbClr val="4E4541"/>
                </a:solidFill>
                <a:latin typeface="Century Gothic" panose="020B0502020202020204" pitchFamily="34" charset="0"/>
              </a:rPr>
              <a:t>au niveau </a:t>
            </a: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du </a:t>
            </a:r>
            <a:r>
              <a:rPr lang="fr-FR" sz="1400" dirty="0">
                <a:solidFill>
                  <a:srgbClr val="4E4541"/>
                </a:solidFill>
                <a:latin typeface="Century Gothic" panose="020B0502020202020204" pitchFamily="34" charset="0"/>
              </a:rPr>
              <a:t>Groupe  </a:t>
            </a: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de juin 2018 à février 2019</a:t>
            </a:r>
            <a:endParaRPr lang="fr-FR" sz="1400" b="1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FFC000"/>
              </a:buClr>
            </a:pPr>
            <a:endParaRPr lang="fr-FR" sz="1400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rgbClr val="F9B004"/>
                </a:solidFill>
                <a:latin typeface="Century Gothic" panose="020B0502020202020204" pitchFamily="34" charset="0"/>
              </a:rPr>
              <a:t>Plan d’action avec plusieurs axes </a:t>
            </a:r>
            <a:r>
              <a:rPr lang="fr-FR" sz="1400" dirty="0">
                <a:solidFill>
                  <a:srgbClr val="4E4541"/>
                </a:solidFill>
                <a:latin typeface="Century Gothic" panose="020B0502020202020204" pitchFamily="34" charset="0"/>
              </a:rPr>
              <a:t>établi au regard des constats partagés</a:t>
            </a:r>
          </a:p>
          <a:p>
            <a:pPr lvl="1" algn="just">
              <a:buClr>
                <a:srgbClr val="FFC000"/>
              </a:buClr>
            </a:pPr>
            <a:endParaRPr lang="fr-FR" sz="1400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rgbClr val="F9B004"/>
                </a:solidFill>
                <a:latin typeface="Century Gothic" panose="020B0502020202020204" pitchFamily="34" charset="0"/>
              </a:rPr>
              <a:t>Quelques actions ont déjà été </a:t>
            </a:r>
            <a:r>
              <a:rPr lang="fr-FR" sz="1400" b="1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lancées  en 2019</a:t>
            </a:r>
          </a:p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fr-FR" sz="1400" b="1" dirty="0" smtClean="0">
              <a:solidFill>
                <a:srgbClr val="F9B004"/>
              </a:solidFill>
              <a:latin typeface="Century Gothic" panose="020B0502020202020204" pitchFamily="34" charset="0"/>
            </a:endParaRP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DuoDay</a:t>
            </a: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 (Mai 2019) : 50 rencontres pour une première participation</a:t>
            </a: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SEEPH 2019</a:t>
            </a: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 : </a:t>
            </a:r>
          </a:p>
          <a:p>
            <a:pPr marL="1714500" lvl="3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Espace Temps Communication au Siège</a:t>
            </a:r>
          </a:p>
          <a:p>
            <a:pPr marL="1714500" lvl="3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Quizz &amp; animations sur l’ensemble des établissements</a:t>
            </a:r>
          </a:p>
          <a:p>
            <a:pPr marL="1200150" lvl="2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Hello Handicap</a:t>
            </a:r>
            <a:endParaRPr lang="fr-FR" sz="1400" b="1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marL="1714500" lvl="3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Oct 2019 : 129 candidatures </a:t>
            </a:r>
          </a:p>
          <a:p>
            <a:pPr marL="1714500" lvl="3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Avril 2020: 110 candidatures</a:t>
            </a:r>
          </a:p>
          <a:p>
            <a:pPr marL="1714500" lvl="3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400" b="1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Démarches Agefiph :</a:t>
            </a:r>
          </a:p>
          <a:p>
            <a:pPr lvl="1" algn="just">
              <a:buClr>
                <a:srgbClr val="FFC000"/>
              </a:buClr>
            </a:pPr>
            <a:endParaRPr lang="fr-FR" sz="1400" b="1" dirty="0" smtClean="0">
              <a:solidFill>
                <a:srgbClr val="F9B004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FFC000"/>
              </a:buClr>
            </a:pPr>
            <a:r>
              <a:rPr lang="fr-FR" sz="1400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      Négociation et Passage </a:t>
            </a:r>
            <a:r>
              <a:rPr lang="fr-FR" sz="1400" dirty="0">
                <a:solidFill>
                  <a:srgbClr val="F9B004"/>
                </a:solidFill>
                <a:latin typeface="Century Gothic" panose="020B0502020202020204" pitchFamily="34" charset="0"/>
              </a:rPr>
              <a:t>en </a:t>
            </a:r>
            <a:r>
              <a:rPr lang="fr-FR" sz="1400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commission  </a:t>
            </a: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le </a:t>
            </a:r>
            <a:r>
              <a:rPr lang="fr-FR" sz="1400" b="1" dirty="0">
                <a:solidFill>
                  <a:srgbClr val="4E4541"/>
                </a:solidFill>
                <a:latin typeface="Century Gothic" panose="020B0502020202020204" pitchFamily="34" charset="0"/>
              </a:rPr>
              <a:t>12 </a:t>
            </a: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mars 2020</a:t>
            </a:r>
            <a:endParaRPr lang="fr-FR" sz="1400" dirty="0">
              <a:solidFill>
                <a:srgbClr val="4E4541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FFC000"/>
              </a:buClr>
            </a:pPr>
            <a:endParaRPr lang="fr-FR" sz="1400" dirty="0">
              <a:solidFill>
                <a:srgbClr val="F9B004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FFC000"/>
              </a:buClr>
            </a:pPr>
            <a:r>
              <a:rPr lang="fr-FR" sz="1400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      Signature Convention : </a:t>
            </a:r>
            <a:r>
              <a:rPr lang="fr-FR" sz="1400" b="1" dirty="0">
                <a:solidFill>
                  <a:srgbClr val="4E4541"/>
                </a:solidFill>
                <a:latin typeface="Century Gothic" panose="020B0502020202020204" pitchFamily="34" charset="0"/>
              </a:rPr>
              <a:t>le 8 juillet </a:t>
            </a:r>
            <a:r>
              <a:rPr lang="fr-FR" sz="1400" b="1" dirty="0" smtClean="0">
                <a:solidFill>
                  <a:srgbClr val="4E4541"/>
                </a:solidFill>
                <a:latin typeface="Century Gothic" panose="020B0502020202020204" pitchFamily="34" charset="0"/>
              </a:rPr>
              <a:t>2020 avec</a:t>
            </a:r>
          </a:p>
          <a:p>
            <a:pPr marL="800100" lvl="1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F9B004"/>
              </a:solidFill>
              <a:latin typeface="Century Gothic" panose="020B0502020202020204" pitchFamily="34" charset="0"/>
            </a:endParaRP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E4541"/>
                </a:solidFill>
                <a:latin typeface="Calibri"/>
              </a:rPr>
              <a:t>Didier Eyssartier </a:t>
            </a:r>
            <a:r>
              <a:rPr lang="fr-FR" sz="1400" dirty="0">
                <a:solidFill>
                  <a:srgbClr val="4E4541"/>
                </a:solidFill>
                <a:latin typeface="Calibri"/>
              </a:rPr>
              <a:t>Directeur Général </a:t>
            </a:r>
            <a:r>
              <a:rPr lang="fr-FR" sz="1400" dirty="0" smtClean="0">
                <a:solidFill>
                  <a:srgbClr val="4E4541"/>
                </a:solidFill>
                <a:latin typeface="Calibri"/>
              </a:rPr>
              <a:t>Agefiph</a:t>
            </a: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E4541"/>
                </a:solidFill>
                <a:latin typeface="Calibri"/>
              </a:rPr>
              <a:t>Thierry Chiche </a:t>
            </a:r>
            <a:r>
              <a:rPr lang="fr-FR" sz="1400" dirty="0">
                <a:solidFill>
                  <a:srgbClr val="4E4541"/>
                </a:solidFill>
                <a:latin typeface="Calibri"/>
              </a:rPr>
              <a:t>Président Executif </a:t>
            </a:r>
            <a:r>
              <a:rPr lang="fr-FR" sz="1400" dirty="0" smtClean="0">
                <a:solidFill>
                  <a:srgbClr val="4E4541"/>
                </a:solidFill>
                <a:latin typeface="Calibri"/>
              </a:rPr>
              <a:t>Elsan</a:t>
            </a: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4E4541"/>
              </a:solidFill>
              <a:latin typeface="Calibri"/>
            </a:endParaRPr>
          </a:p>
          <a:p>
            <a:pPr marL="800100" lvl="1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400" b="1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Création de la mission handicap</a:t>
            </a:r>
          </a:p>
          <a:p>
            <a:pPr marL="1257300" lvl="2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9B004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>
                <a:solidFill>
                  <a:srgbClr val="4D4541"/>
                </a:solidFill>
                <a:latin typeface="Century Gothic" panose="020B0502020202020204" pitchFamily="34" charset="0"/>
              </a:rPr>
              <a:t>R</a:t>
            </a:r>
            <a:r>
              <a:rPr lang="fr-FR" sz="1400" dirty="0" smtClean="0">
                <a:solidFill>
                  <a:srgbClr val="4D4541"/>
                </a:solidFill>
                <a:latin typeface="Century Gothic" panose="020B0502020202020204" pitchFamily="34" charset="0"/>
              </a:rPr>
              <a:t>ecrutement du Chargé </a:t>
            </a:r>
            <a:r>
              <a:rPr lang="fr-FR" sz="1400" dirty="0">
                <a:solidFill>
                  <a:srgbClr val="4D4541"/>
                </a:solidFill>
                <a:latin typeface="Century Gothic" panose="020B0502020202020204" pitchFamily="34" charset="0"/>
              </a:rPr>
              <a:t>de Mission Handicap Groupe Elsan: </a:t>
            </a:r>
            <a:r>
              <a:rPr lang="fr-FR" sz="1400" b="1" dirty="0" smtClean="0">
                <a:solidFill>
                  <a:srgbClr val="4D4541"/>
                </a:solidFill>
                <a:latin typeface="Century Gothic" panose="020B0502020202020204" pitchFamily="34" charset="0"/>
              </a:rPr>
              <a:t>Pierre-Emmanuel </a:t>
            </a:r>
            <a:r>
              <a:rPr lang="fr-FR" sz="1400" b="1" dirty="0">
                <a:solidFill>
                  <a:srgbClr val="4D4541"/>
                </a:solidFill>
                <a:latin typeface="Century Gothic" panose="020B0502020202020204" pitchFamily="34" charset="0"/>
              </a:rPr>
              <a:t>COSSON</a:t>
            </a:r>
          </a:p>
        </p:txBody>
      </p:sp>
    </p:spTree>
    <p:extLst>
      <p:ext uri="{BB962C8B-B14F-4D97-AF65-F5344CB8AC3E}">
        <p14:creationId xmlns:p14="http://schemas.microsoft.com/office/powerpoint/2010/main" val="386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228493"/>
            <a:ext cx="2520280" cy="578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34966" y="12978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accent1"/>
                </a:solidFill>
              </a:rPr>
              <a:t>Les axes de la Convention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3" name="TextBox 93">
            <a:extLst>
              <a:ext uri="{FF2B5EF4-FFF2-40B4-BE49-F238E27FC236}">
                <a16:creationId xmlns:a16="http://schemas.microsoft.com/office/drawing/2014/main" id="{162609CB-08F8-104F-AD87-CBC110D2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06" y="1688788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7076A07E-7980-A845-A62B-FD8E318172DA}"/>
              </a:ext>
            </a:extLst>
          </p:cNvPr>
          <p:cNvGrpSpPr/>
          <p:nvPr/>
        </p:nvGrpSpPr>
        <p:grpSpPr>
          <a:xfrm>
            <a:off x="3986533" y="1862664"/>
            <a:ext cx="3277082" cy="2844016"/>
            <a:chOff x="3202251" y="1603316"/>
            <a:chExt cx="3973584" cy="3702244"/>
          </a:xfrm>
        </p:grpSpPr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7C3EC27-3132-F845-B108-8EB6475C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20" y="3520969"/>
              <a:ext cx="2072892" cy="1784591"/>
            </a:xfrm>
            <a:custGeom>
              <a:avLst/>
              <a:gdLst>
                <a:gd name="T0" fmla="*/ 588357 w 716"/>
                <a:gd name="T1" fmla="*/ 2013053 h 616"/>
                <a:gd name="T2" fmla="*/ 1180238 w 716"/>
                <a:gd name="T3" fmla="*/ 2171700 h 616"/>
                <a:gd name="T4" fmla="*/ 2208982 w 716"/>
                <a:gd name="T5" fmla="*/ 1579418 h 616"/>
                <a:gd name="T6" fmla="*/ 1839057 w 716"/>
                <a:gd name="T7" fmla="*/ 0 h 616"/>
                <a:gd name="T8" fmla="*/ 567219 w 716"/>
                <a:gd name="T9" fmla="*/ 1198666 h 616"/>
                <a:gd name="T10" fmla="*/ 0 w 716"/>
                <a:gd name="T11" fmla="*/ 1064697 h 616"/>
                <a:gd name="T12" fmla="*/ 588357 w 716"/>
                <a:gd name="T13" fmla="*/ 2013053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67" y="571"/>
                  </a:moveTo>
                  <a:cubicBezTo>
                    <a:pt x="218" y="601"/>
                    <a:pt x="276" y="616"/>
                    <a:pt x="335" y="616"/>
                  </a:cubicBezTo>
                  <a:cubicBezTo>
                    <a:pt x="455" y="616"/>
                    <a:pt x="567" y="552"/>
                    <a:pt x="627" y="448"/>
                  </a:cubicBezTo>
                  <a:cubicBezTo>
                    <a:pt x="716" y="294"/>
                    <a:pt x="668" y="98"/>
                    <a:pt x="522" y="0"/>
                  </a:cubicBezTo>
                  <a:cubicBezTo>
                    <a:pt x="510" y="190"/>
                    <a:pt x="353" y="340"/>
                    <a:pt x="161" y="340"/>
                  </a:cubicBezTo>
                  <a:cubicBezTo>
                    <a:pt x="105" y="340"/>
                    <a:pt x="49" y="327"/>
                    <a:pt x="0" y="302"/>
                  </a:cubicBezTo>
                  <a:cubicBezTo>
                    <a:pt x="7" y="413"/>
                    <a:pt x="70" y="515"/>
                    <a:pt x="167" y="571"/>
                  </a:cubicBezTo>
                  <a:close/>
                </a:path>
              </a:pathLst>
            </a:custGeom>
            <a:solidFill>
              <a:srgbClr val="174760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548DEB23-9C72-6C4A-B6D2-1F4764AF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2645632"/>
              <a:ext cx="1946352" cy="1785896"/>
            </a:xfrm>
            <a:custGeom>
              <a:avLst/>
              <a:gdLst>
                <a:gd name="T0" fmla="*/ 1804610 w 672"/>
                <a:gd name="T1" fmla="*/ 1196014 h 616"/>
                <a:gd name="T2" fmla="*/ 694352 w 672"/>
                <a:gd name="T3" fmla="*/ 557434 h 616"/>
                <a:gd name="T4" fmla="*/ 528694 w 672"/>
                <a:gd name="T5" fmla="*/ 0 h 616"/>
                <a:gd name="T6" fmla="*/ 0 w 672"/>
                <a:gd name="T7" fmla="*/ 984330 h 616"/>
                <a:gd name="T8" fmla="*/ 1187800 w 672"/>
                <a:gd name="T9" fmla="*/ 2173288 h 616"/>
                <a:gd name="T10" fmla="*/ 2368550 w 672"/>
                <a:gd name="T11" fmla="*/ 1065476 h 616"/>
                <a:gd name="T12" fmla="*/ 1804610 w 672"/>
                <a:gd name="T13" fmla="*/ 1196014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512" y="339"/>
                  </a:moveTo>
                  <a:cubicBezTo>
                    <a:pt x="382" y="339"/>
                    <a:pt x="262" y="270"/>
                    <a:pt x="197" y="158"/>
                  </a:cubicBezTo>
                  <a:cubicBezTo>
                    <a:pt x="169" y="110"/>
                    <a:pt x="153" y="55"/>
                    <a:pt x="150" y="0"/>
                  </a:cubicBezTo>
                  <a:cubicBezTo>
                    <a:pt x="57" y="62"/>
                    <a:pt x="0" y="167"/>
                    <a:pt x="0" y="279"/>
                  </a:cubicBezTo>
                  <a:cubicBezTo>
                    <a:pt x="0" y="465"/>
                    <a:pt x="151" y="616"/>
                    <a:pt x="337" y="616"/>
                  </a:cubicBezTo>
                  <a:cubicBezTo>
                    <a:pt x="515" y="616"/>
                    <a:pt x="661" y="477"/>
                    <a:pt x="672" y="302"/>
                  </a:cubicBezTo>
                  <a:cubicBezTo>
                    <a:pt x="622" y="326"/>
                    <a:pt x="567" y="339"/>
                    <a:pt x="512" y="339"/>
                  </a:cubicBezTo>
                  <a:close/>
                </a:path>
              </a:pathLst>
            </a:custGeom>
            <a:solidFill>
              <a:srgbClr val="F05731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B1C2AD4B-159C-554F-A7A0-1981406F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489" y="1603316"/>
              <a:ext cx="1438891" cy="1950265"/>
            </a:xfrm>
            <a:custGeom>
              <a:avLst/>
              <a:gdLst>
                <a:gd name="T0" fmla="*/ 1226061 w 497"/>
                <a:gd name="T1" fmla="*/ 0 h 673"/>
                <a:gd name="T2" fmla="*/ 634170 w 497"/>
                <a:gd name="T3" fmla="*/ 158691 h 673"/>
                <a:gd name="T4" fmla="*/ 81033 w 497"/>
                <a:gd name="T5" fmla="*/ 881617 h 673"/>
                <a:gd name="T6" fmla="*/ 200820 w 497"/>
                <a:gd name="T7" fmla="*/ 1780866 h 673"/>
                <a:gd name="T8" fmla="*/ 1229585 w 497"/>
                <a:gd name="T9" fmla="*/ 2373313 h 673"/>
                <a:gd name="T10" fmla="*/ 1751013 w 497"/>
                <a:gd name="T11" fmla="*/ 2253413 h 673"/>
                <a:gd name="T12" fmla="*/ 1352895 w 497"/>
                <a:gd name="T13" fmla="*/ 550129 h 673"/>
                <a:gd name="T14" fmla="*/ 1751013 w 497"/>
                <a:gd name="T15" fmla="*/ 123426 h 673"/>
                <a:gd name="T16" fmla="*/ 1226061 w 497"/>
                <a:gd name="T17" fmla="*/ 0 h 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7" h="673">
                  <a:moveTo>
                    <a:pt x="348" y="0"/>
                  </a:moveTo>
                  <a:cubicBezTo>
                    <a:pt x="289" y="0"/>
                    <a:pt x="231" y="16"/>
                    <a:pt x="180" y="45"/>
                  </a:cubicBezTo>
                  <a:cubicBezTo>
                    <a:pt x="102" y="90"/>
                    <a:pt x="47" y="163"/>
                    <a:pt x="23" y="250"/>
                  </a:cubicBezTo>
                  <a:cubicBezTo>
                    <a:pt x="0" y="337"/>
                    <a:pt x="12" y="427"/>
                    <a:pt x="57" y="505"/>
                  </a:cubicBezTo>
                  <a:cubicBezTo>
                    <a:pt x="117" y="609"/>
                    <a:pt x="229" y="673"/>
                    <a:pt x="349" y="673"/>
                  </a:cubicBezTo>
                  <a:cubicBezTo>
                    <a:pt x="400" y="673"/>
                    <a:pt x="451" y="661"/>
                    <a:pt x="497" y="639"/>
                  </a:cubicBezTo>
                  <a:cubicBezTo>
                    <a:pt x="339" y="534"/>
                    <a:pt x="288" y="322"/>
                    <a:pt x="384" y="156"/>
                  </a:cubicBezTo>
                  <a:cubicBezTo>
                    <a:pt x="412" y="107"/>
                    <a:pt x="451" y="66"/>
                    <a:pt x="497" y="35"/>
                  </a:cubicBezTo>
                  <a:cubicBezTo>
                    <a:pt x="451" y="12"/>
                    <a:pt x="400" y="0"/>
                    <a:pt x="348" y="0"/>
                  </a:cubicBezTo>
                  <a:close/>
                </a:path>
              </a:pathLst>
            </a:custGeom>
            <a:solidFill>
              <a:srgbClr val="F6AB37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4B220E69-D8B7-FF44-A55D-391184B97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570" y="1603316"/>
              <a:ext cx="2074196" cy="1784591"/>
            </a:xfrm>
            <a:custGeom>
              <a:avLst/>
              <a:gdLst>
                <a:gd name="T0" fmla="*/ 683911 w 716"/>
                <a:gd name="T1" fmla="*/ 2171700 h 616"/>
                <a:gd name="T2" fmla="*/ 1956549 w 716"/>
                <a:gd name="T3" fmla="*/ 976560 h 616"/>
                <a:gd name="T4" fmla="*/ 2524125 w 716"/>
                <a:gd name="T5" fmla="*/ 1110528 h 616"/>
                <a:gd name="T6" fmla="*/ 1935398 w 716"/>
                <a:gd name="T7" fmla="*/ 158647 h 616"/>
                <a:gd name="T8" fmla="*/ 1343145 w 716"/>
                <a:gd name="T9" fmla="*/ 0 h 616"/>
                <a:gd name="T10" fmla="*/ 313753 w 716"/>
                <a:gd name="T11" fmla="*/ 595807 h 616"/>
                <a:gd name="T12" fmla="*/ 683911 w 716"/>
                <a:gd name="T13" fmla="*/ 217170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" h="616">
                  <a:moveTo>
                    <a:pt x="194" y="616"/>
                  </a:moveTo>
                  <a:cubicBezTo>
                    <a:pt x="206" y="427"/>
                    <a:pt x="363" y="277"/>
                    <a:pt x="555" y="277"/>
                  </a:cubicBezTo>
                  <a:cubicBezTo>
                    <a:pt x="611" y="277"/>
                    <a:pt x="667" y="290"/>
                    <a:pt x="716" y="315"/>
                  </a:cubicBezTo>
                  <a:cubicBezTo>
                    <a:pt x="709" y="203"/>
                    <a:pt x="646" y="102"/>
                    <a:pt x="549" y="45"/>
                  </a:cubicBezTo>
                  <a:cubicBezTo>
                    <a:pt x="498" y="16"/>
                    <a:pt x="440" y="0"/>
                    <a:pt x="381" y="0"/>
                  </a:cubicBezTo>
                  <a:cubicBezTo>
                    <a:pt x="261" y="0"/>
                    <a:pt x="149" y="65"/>
                    <a:pt x="89" y="169"/>
                  </a:cubicBezTo>
                  <a:cubicBezTo>
                    <a:pt x="0" y="323"/>
                    <a:pt x="48" y="519"/>
                    <a:pt x="194" y="616"/>
                  </a:cubicBezTo>
                  <a:close/>
                </a:path>
              </a:pathLst>
            </a:custGeom>
            <a:solidFill>
              <a:srgbClr val="53C7A4"/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0121AD54-524F-D84A-9B18-FB485CC8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483" y="2481262"/>
              <a:ext cx="1946352" cy="1784591"/>
            </a:xfrm>
            <a:custGeom>
              <a:avLst/>
              <a:gdLst>
                <a:gd name="T0" fmla="*/ 563940 w 672"/>
                <a:gd name="T1" fmla="*/ 976560 h 616"/>
                <a:gd name="T2" fmla="*/ 1674198 w 672"/>
                <a:gd name="T3" fmla="*/ 1614673 h 616"/>
                <a:gd name="T4" fmla="*/ 1839856 w 672"/>
                <a:gd name="T5" fmla="*/ 2171700 h 616"/>
                <a:gd name="T6" fmla="*/ 2368550 w 672"/>
                <a:gd name="T7" fmla="*/ 1184564 h 616"/>
                <a:gd name="T8" fmla="*/ 1180750 w 672"/>
                <a:gd name="T9" fmla="*/ 0 h 616"/>
                <a:gd name="T10" fmla="*/ 0 w 672"/>
                <a:gd name="T11" fmla="*/ 1107003 h 616"/>
                <a:gd name="T12" fmla="*/ 563940 w 672"/>
                <a:gd name="T13" fmla="*/ 97656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616">
                  <a:moveTo>
                    <a:pt x="160" y="277"/>
                  </a:moveTo>
                  <a:cubicBezTo>
                    <a:pt x="290" y="277"/>
                    <a:pt x="410" y="346"/>
                    <a:pt x="475" y="458"/>
                  </a:cubicBezTo>
                  <a:cubicBezTo>
                    <a:pt x="503" y="506"/>
                    <a:pt x="519" y="561"/>
                    <a:pt x="522" y="616"/>
                  </a:cubicBezTo>
                  <a:cubicBezTo>
                    <a:pt x="615" y="554"/>
                    <a:pt x="672" y="449"/>
                    <a:pt x="672" y="336"/>
                  </a:cubicBezTo>
                  <a:cubicBezTo>
                    <a:pt x="672" y="151"/>
                    <a:pt x="521" y="0"/>
                    <a:pt x="335" y="0"/>
                  </a:cubicBezTo>
                  <a:cubicBezTo>
                    <a:pt x="157" y="0"/>
                    <a:pt x="11" y="139"/>
                    <a:pt x="0" y="314"/>
                  </a:cubicBezTo>
                  <a:cubicBezTo>
                    <a:pt x="50" y="290"/>
                    <a:pt x="105" y="277"/>
                    <a:pt x="160" y="2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8F45BF0E-D292-434E-89CE-093C1EF6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401" y="3359208"/>
              <a:ext cx="1440196" cy="1946352"/>
            </a:xfrm>
            <a:custGeom>
              <a:avLst/>
              <a:gdLst>
                <a:gd name="T0" fmla="*/ 1117856 w 497"/>
                <a:gd name="T1" fmla="*/ 2209942 h 672"/>
                <a:gd name="T2" fmla="*/ 1671494 w 497"/>
                <a:gd name="T3" fmla="*/ 1490918 h 672"/>
                <a:gd name="T4" fmla="*/ 1551598 w 497"/>
                <a:gd name="T5" fmla="*/ 592138 h 672"/>
                <a:gd name="T6" fmla="*/ 521901 w 497"/>
                <a:gd name="T7" fmla="*/ 0 h 672"/>
                <a:gd name="T8" fmla="*/ 521901 w 497"/>
                <a:gd name="T9" fmla="*/ 0 h 672"/>
                <a:gd name="T10" fmla="*/ 0 w 497"/>
                <a:gd name="T11" fmla="*/ 119837 h 672"/>
                <a:gd name="T12" fmla="*/ 398478 w 497"/>
                <a:gd name="T13" fmla="*/ 1822233 h 672"/>
                <a:gd name="T14" fmla="*/ 0 w 497"/>
                <a:gd name="T15" fmla="*/ 2248713 h 672"/>
                <a:gd name="T16" fmla="*/ 525427 w 497"/>
                <a:gd name="T17" fmla="*/ 2368550 h 672"/>
                <a:gd name="T18" fmla="*/ 1117856 w 497"/>
                <a:gd name="T19" fmla="*/ 2209942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672">
                  <a:moveTo>
                    <a:pt x="317" y="627"/>
                  </a:moveTo>
                  <a:cubicBezTo>
                    <a:pt x="395" y="582"/>
                    <a:pt x="450" y="510"/>
                    <a:pt x="474" y="423"/>
                  </a:cubicBezTo>
                  <a:cubicBezTo>
                    <a:pt x="497" y="336"/>
                    <a:pt x="485" y="246"/>
                    <a:pt x="440" y="168"/>
                  </a:cubicBezTo>
                  <a:cubicBezTo>
                    <a:pt x="380" y="64"/>
                    <a:pt x="26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7" y="0"/>
                    <a:pt x="46" y="11"/>
                    <a:pt x="0" y="34"/>
                  </a:cubicBezTo>
                  <a:cubicBezTo>
                    <a:pt x="158" y="139"/>
                    <a:pt x="209" y="351"/>
                    <a:pt x="113" y="517"/>
                  </a:cubicBezTo>
                  <a:cubicBezTo>
                    <a:pt x="85" y="566"/>
                    <a:pt x="46" y="607"/>
                    <a:pt x="0" y="638"/>
                  </a:cubicBezTo>
                  <a:cubicBezTo>
                    <a:pt x="46" y="661"/>
                    <a:pt x="97" y="672"/>
                    <a:pt x="149" y="672"/>
                  </a:cubicBezTo>
                  <a:cubicBezTo>
                    <a:pt x="208" y="672"/>
                    <a:pt x="266" y="657"/>
                    <a:pt x="317" y="62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fr-FR" sz="14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FFA837CB-466F-CB40-A483-58207D64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642" y="2194085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fr-FR" altLang="en-US" sz="3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E2039248-96BB-2F49-8B47-D78DBDF8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956" y="3519574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2</a:t>
              </a:r>
              <a:endParaRPr lang="fr-FR" altLang="en-US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2004C9E2-42F9-114E-A50E-CF23247D6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15" y="4383530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3</a:t>
              </a:r>
              <a:endParaRPr lang="fr-FR" altLang="en-US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3EFD4285-4644-B74E-9CA1-F0AF8E8C7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322" y="4075392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4</a:t>
              </a:r>
              <a:endParaRPr lang="fr-FR" altLang="en-US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90EBAA5E-B6A5-AC4A-9417-130A1672A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579" y="2749994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5</a:t>
              </a:r>
              <a:endParaRPr lang="fr-FR" altLang="en-US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3E73CB09-CB3B-AF4A-ACE5-B8E28A57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825" y="1863725"/>
              <a:ext cx="2292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en-US" sz="32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6</a:t>
              </a:r>
              <a:endParaRPr lang="fr-FR" altLang="en-US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06" y="4946636"/>
            <a:ext cx="1534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ru-RU" sz="140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F07C0B73-C2B4-5B45-8953-A8306F21E504}"/>
              </a:ext>
            </a:extLst>
          </p:cNvPr>
          <p:cNvGrpSpPr/>
          <p:nvPr/>
        </p:nvGrpSpPr>
        <p:grpSpPr>
          <a:xfrm>
            <a:off x="7335877" y="3163278"/>
            <a:ext cx="2577552" cy="1218967"/>
            <a:chOff x="6277054" y="2843668"/>
            <a:chExt cx="3516475" cy="1595665"/>
          </a:xfrm>
        </p:grpSpPr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3A0D90D2-EA0C-9B4D-BD44-7E8FFEEE5BF4}"/>
                </a:ext>
              </a:extLst>
            </p:cNvPr>
            <p:cNvGrpSpPr/>
            <p:nvPr/>
          </p:nvGrpSpPr>
          <p:grpSpPr>
            <a:xfrm>
              <a:off x="6277054" y="2930038"/>
              <a:ext cx="2521513" cy="1509295"/>
              <a:chOff x="6277054" y="2904341"/>
              <a:chExt cx="2521513" cy="1509295"/>
            </a:xfrm>
          </p:grpSpPr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D517A4AF-09CB-8948-A306-711CA2D04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1608" y="2904341"/>
                <a:ext cx="876959" cy="36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/>
                <a:r>
                  <a:rPr lang="fr-FR" alt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Axe 5</a:t>
                </a:r>
                <a:endParaRPr lang="fr-FR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3">
                <a:extLst>
                  <a:ext uri="{FF2B5EF4-FFF2-40B4-BE49-F238E27FC236}">
                    <a16:creationId xmlns:a16="http://schemas.microsoft.com/office/drawing/2014/main" id="{B4D3CE0B-9C2A-DA40-B37A-014CBA6BA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054" y="3125850"/>
                <a:ext cx="2521512" cy="1287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sz="1400" b="1" dirty="0">
                    <a:solidFill>
                      <a:srgbClr val="4E4541"/>
                    </a:solidFill>
                    <a:latin typeface="Century Gothic" panose="020B0502020202020204" pitchFamily="34" charset="0"/>
                  </a:rPr>
                  <a:t>Accompagnement des </a:t>
                </a:r>
                <a:r>
                  <a:rPr lang="fr-FR" sz="1400" b="1" dirty="0" smtClean="0">
                    <a:solidFill>
                      <a:srgbClr val="4E4541"/>
                    </a:solidFill>
                    <a:latin typeface="Century Gothic" panose="020B0502020202020204" pitchFamily="34" charset="0"/>
                  </a:rPr>
                  <a:t>parcours et </a:t>
                </a:r>
                <a: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Maintien </a:t>
                </a:r>
                <a:b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dans l'emploi</a:t>
                </a:r>
                <a:endParaRPr lang="fr-FR" altLang="ru-RU" sz="1400" b="1" dirty="0">
                  <a:solidFill>
                    <a:srgbClr val="4D454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C0C23E78-4966-8D48-9EEA-111D1B864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0283" y="2843668"/>
              <a:ext cx="923246" cy="833691"/>
            </a:xfrm>
            <a:prstGeom prst="rect">
              <a:avLst/>
            </a:prstGeom>
          </p:spPr>
        </p:pic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38D3116C-A143-7F4D-BF59-314A0C12E175}"/>
              </a:ext>
            </a:extLst>
          </p:cNvPr>
          <p:cNvGrpSpPr/>
          <p:nvPr/>
        </p:nvGrpSpPr>
        <p:grpSpPr>
          <a:xfrm>
            <a:off x="6750924" y="4523875"/>
            <a:ext cx="2237608" cy="824586"/>
            <a:chOff x="6775011" y="1428902"/>
            <a:chExt cx="2969815" cy="861009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F895758B-1899-D243-9FCB-69339201C828}"/>
                </a:ext>
              </a:extLst>
            </p:cNvPr>
            <p:cNvGrpSpPr/>
            <p:nvPr/>
          </p:nvGrpSpPr>
          <p:grpSpPr>
            <a:xfrm>
              <a:off x="6775011" y="1473175"/>
              <a:ext cx="2109587" cy="785825"/>
              <a:chOff x="6775011" y="1466700"/>
              <a:chExt cx="2109587" cy="785825"/>
            </a:xfrm>
          </p:grpSpPr>
          <p:sp>
            <p:nvSpPr>
              <p:cNvPr id="96" name="Rectangle 14">
                <a:extLst>
                  <a:ext uri="{FF2B5EF4-FFF2-40B4-BE49-F238E27FC236}">
                    <a16:creationId xmlns:a16="http://schemas.microsoft.com/office/drawing/2014/main" id="{93EEF8A9-BE4E-F94B-A25F-20E0CFAA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865" y="1466700"/>
                <a:ext cx="853148" cy="289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/>
                <a:r>
                  <a:rPr lang="fr-FR" alt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Axe 4</a:t>
                </a:r>
                <a:endParaRPr lang="fr-FR" alt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TextBox 93">
                <a:extLst>
                  <a:ext uri="{FF2B5EF4-FFF2-40B4-BE49-F238E27FC236}">
                    <a16:creationId xmlns:a16="http://schemas.microsoft.com/office/drawing/2014/main" id="{185229BA-16F7-3446-A785-33D0DAC1E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5011" y="1729305"/>
                <a:ext cx="21095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Sensibilisation et Formation</a:t>
                </a:r>
                <a:endParaRPr lang="fr-FR" altLang="ru-RU" sz="1400" b="1" dirty="0">
                  <a:solidFill>
                    <a:srgbClr val="4D454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E1BA5CB2-3DCD-7841-87E9-DC7FD708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6615" y="1428902"/>
              <a:ext cx="808211" cy="861009"/>
            </a:xfrm>
            <a:prstGeom prst="rect">
              <a:avLst/>
            </a:prstGeom>
          </p:spPr>
        </p:pic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F3A74A70-50F9-F94C-9990-C8D1D7146C97}"/>
              </a:ext>
            </a:extLst>
          </p:cNvPr>
          <p:cNvGrpSpPr/>
          <p:nvPr/>
        </p:nvGrpSpPr>
        <p:grpSpPr>
          <a:xfrm>
            <a:off x="1193948" y="1140088"/>
            <a:ext cx="2331058" cy="738484"/>
            <a:chOff x="100610" y="1429009"/>
            <a:chExt cx="3280094" cy="874156"/>
          </a:xfrm>
        </p:grpSpPr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3F8F0BB0-66AB-C44C-B25B-9CE272A51A2D}"/>
                </a:ext>
              </a:extLst>
            </p:cNvPr>
            <p:cNvGrpSpPr/>
            <p:nvPr/>
          </p:nvGrpSpPr>
          <p:grpSpPr>
            <a:xfrm>
              <a:off x="990905" y="1471465"/>
              <a:ext cx="2389799" cy="789244"/>
              <a:chOff x="1096412" y="1403193"/>
              <a:chExt cx="2389799" cy="789244"/>
            </a:xfrm>
          </p:grpSpPr>
          <p:sp>
            <p:nvSpPr>
              <p:cNvPr id="101" name="TextBox 93">
                <a:extLst>
                  <a:ext uri="{FF2B5EF4-FFF2-40B4-BE49-F238E27FC236}">
                    <a16:creationId xmlns:a16="http://schemas.microsoft.com/office/drawing/2014/main" id="{AEE3CE7B-E75B-6D4C-98C3-F4DB01AEF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412" y="1669217"/>
                <a:ext cx="238979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Pilotage et suivi de </a:t>
                </a:r>
                <a:r>
                  <a:rPr lang="fr-FR" altLang="ru-RU" sz="140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 politique Handicap </a:t>
                </a:r>
              </a:p>
            </p:txBody>
          </p:sp>
          <p:sp>
            <p:nvSpPr>
              <p:cNvPr id="102" name="Rectangle 17">
                <a:extLst>
                  <a:ext uri="{FF2B5EF4-FFF2-40B4-BE49-F238E27FC236}">
                    <a16:creationId xmlns:a16="http://schemas.microsoft.com/office/drawing/2014/main" id="{88FBF6CA-3F00-0241-8D63-83D26B4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128" y="1403193"/>
                <a:ext cx="6428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b="1">
                    <a:solidFill>
                      <a:srgbClr val="F6AB37"/>
                    </a:solidFill>
                    <a:latin typeface="Century Gothic" panose="020B0502020202020204" pitchFamily="34" charset="0"/>
                  </a:rPr>
                  <a:t>Axe 1</a:t>
                </a:r>
                <a:endParaRPr lang="fr-FR" altLang="en-US">
                  <a:solidFill>
                    <a:srgbClr val="F6AB37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7B47DDA5-D2A9-9241-B038-82A0A493D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10" y="1429009"/>
              <a:ext cx="951509" cy="874156"/>
            </a:xfrm>
            <a:prstGeom prst="rect">
              <a:avLst/>
            </a:prstGeom>
          </p:spPr>
        </p:pic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E7486016-A084-6545-9831-3BE6DC37F82B}"/>
              </a:ext>
            </a:extLst>
          </p:cNvPr>
          <p:cNvGrpSpPr/>
          <p:nvPr/>
        </p:nvGrpSpPr>
        <p:grpSpPr>
          <a:xfrm>
            <a:off x="1241503" y="2307300"/>
            <a:ext cx="2429112" cy="755851"/>
            <a:chOff x="153411" y="2998620"/>
            <a:chExt cx="3028472" cy="997752"/>
          </a:xfrm>
        </p:grpSpPr>
        <p:grpSp>
          <p:nvGrpSpPr>
            <p:cNvPr id="104" name="Groupe 103">
              <a:extLst>
                <a:ext uri="{FF2B5EF4-FFF2-40B4-BE49-F238E27FC236}">
                  <a16:creationId xmlns:a16="http://schemas.microsoft.com/office/drawing/2014/main" id="{1ECF05D4-567C-854D-AAA5-D484FEFFFE3A}"/>
                </a:ext>
              </a:extLst>
            </p:cNvPr>
            <p:cNvGrpSpPr/>
            <p:nvPr/>
          </p:nvGrpSpPr>
          <p:grpSpPr>
            <a:xfrm>
              <a:off x="933831" y="2998620"/>
              <a:ext cx="2248052" cy="791491"/>
              <a:chOff x="1026472" y="2836494"/>
              <a:chExt cx="2298374" cy="791491"/>
            </a:xfrm>
          </p:grpSpPr>
          <p:sp>
            <p:nvSpPr>
              <p:cNvPr id="106" name="Rectangle 18">
                <a:extLst>
                  <a:ext uri="{FF2B5EF4-FFF2-40B4-BE49-F238E27FC236}">
                    <a16:creationId xmlns:a16="http://schemas.microsoft.com/office/drawing/2014/main" id="{453A0010-E6A4-B34E-B332-8829EC93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10" y="2836494"/>
                <a:ext cx="6571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b="1" dirty="0">
                    <a:solidFill>
                      <a:srgbClr val="F05731"/>
                    </a:solidFill>
                    <a:latin typeface="Century Gothic" panose="020B0502020202020204" pitchFamily="34" charset="0"/>
                  </a:rPr>
                  <a:t>Axe 2</a:t>
                </a:r>
                <a:endParaRPr lang="fr-FR" altLang="en-US" dirty="0">
                  <a:solidFill>
                    <a:srgbClr val="F0573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TextBox 93">
                <a:extLst>
                  <a:ext uri="{FF2B5EF4-FFF2-40B4-BE49-F238E27FC236}">
                    <a16:creationId xmlns:a16="http://schemas.microsoft.com/office/drawing/2014/main" id="{492F90BC-33F5-CC4D-8561-272BC0904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472" y="3104765"/>
                <a:ext cx="22983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11112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SzPct val="80000"/>
                  <a:buFont typeface="Arial" panose="020B0604020202020204" pitchFamily="34" charset="0"/>
                  <a:buNone/>
                </a:pPr>
                <a:r>
                  <a:rPr lang="fr-FR" altLang="ru-RU" sz="140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Information et </a:t>
                </a:r>
                <a:br>
                  <a:rPr lang="fr-FR" altLang="ru-RU" sz="140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fr-FR" altLang="ru-RU" sz="1400" b="1" dirty="0" smtClean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communication</a:t>
                </a:r>
                <a:endParaRPr lang="fr-FR" altLang="ru-RU" sz="1000" dirty="0">
                  <a:solidFill>
                    <a:srgbClr val="4D454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938121E3-0EDB-BE40-8110-E803087BC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411" y="3106862"/>
              <a:ext cx="845906" cy="88951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1F15267-6D9E-7544-B973-C857D9DCFE38}"/>
              </a:ext>
            </a:extLst>
          </p:cNvPr>
          <p:cNvGrpSpPr/>
          <p:nvPr/>
        </p:nvGrpSpPr>
        <p:grpSpPr>
          <a:xfrm>
            <a:off x="6785206" y="1590778"/>
            <a:ext cx="2145180" cy="1069224"/>
            <a:chOff x="6955148" y="4590871"/>
            <a:chExt cx="2805820" cy="1309617"/>
          </a:xfrm>
        </p:grpSpPr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FE37382C-5386-0A46-80EE-15BA3D44E93C}"/>
                </a:ext>
              </a:extLst>
            </p:cNvPr>
            <p:cNvGrpSpPr/>
            <p:nvPr/>
          </p:nvGrpSpPr>
          <p:grpSpPr>
            <a:xfrm>
              <a:off x="6955148" y="4647120"/>
              <a:ext cx="1925480" cy="1253368"/>
              <a:chOff x="6955148" y="4706287"/>
              <a:chExt cx="1925480" cy="1253368"/>
            </a:xfrm>
          </p:grpSpPr>
          <p:sp>
            <p:nvSpPr>
              <p:cNvPr id="113" name="Rectangle 16">
                <a:extLst>
                  <a:ext uri="{FF2B5EF4-FFF2-40B4-BE49-F238E27FC236}">
                    <a16:creationId xmlns:a16="http://schemas.microsoft.com/office/drawing/2014/main" id="{AD133CA2-35FF-2441-9925-BED1FF0D1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7485" y="4706287"/>
                <a:ext cx="6428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53C7A4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Axe 6</a:t>
                </a:r>
                <a:endParaRPr kumimoji="0" lang="fr-F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3C7A4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9F6BF62-A15F-B048-B454-1ED14B590224}"/>
                  </a:ext>
                </a:extLst>
              </p:cNvPr>
              <p:cNvSpPr/>
              <p:nvPr/>
            </p:nvSpPr>
            <p:spPr>
              <a:xfrm>
                <a:off x="6955148" y="4965643"/>
                <a:ext cx="1925480" cy="99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541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Collaboration avec le secteur protégé et adapté</a:t>
                </a:r>
              </a:p>
            </p:txBody>
          </p:sp>
        </p:grp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323215D8-FA2D-AD45-9B0D-0698D1DEBB1F}"/>
                </a:ext>
              </a:extLst>
            </p:cNvPr>
            <p:cNvGrpSpPr/>
            <p:nvPr/>
          </p:nvGrpSpPr>
          <p:grpSpPr>
            <a:xfrm>
              <a:off x="8928741" y="4590871"/>
              <a:ext cx="832227" cy="895075"/>
              <a:chOff x="2826610" y="-411459"/>
              <a:chExt cx="6336800" cy="6815347"/>
            </a:xfrm>
          </p:grpSpPr>
          <p:pic>
            <p:nvPicPr>
              <p:cNvPr id="111" name="Image 110">
                <a:extLst>
                  <a:ext uri="{FF2B5EF4-FFF2-40B4-BE49-F238E27FC236}">
                    <a16:creationId xmlns:a16="http://schemas.microsoft.com/office/drawing/2014/main" id="{76142ECB-CB61-AD40-82B3-BA2D5E7716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6610" y="-411459"/>
                <a:ext cx="6336800" cy="6815347"/>
              </a:xfrm>
              <a:prstGeom prst="rect">
                <a:avLst/>
              </a:prstGeom>
            </p:spPr>
          </p:pic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6B9D89B0-1378-F74F-B407-43A5BBD83483}"/>
                  </a:ext>
                </a:extLst>
              </p:cNvPr>
              <p:cNvSpPr/>
              <p:nvPr/>
            </p:nvSpPr>
            <p:spPr>
              <a:xfrm>
                <a:off x="5123976" y="210946"/>
                <a:ext cx="1745778" cy="2145222"/>
              </a:xfrm>
              <a:prstGeom prst="ellipse">
                <a:avLst/>
              </a:prstGeom>
              <a:solidFill>
                <a:srgbClr val="52C7A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74BA75-0948-7241-A177-49B800820992}"/>
              </a:ext>
            </a:extLst>
          </p:cNvPr>
          <p:cNvGrpSpPr/>
          <p:nvPr/>
        </p:nvGrpSpPr>
        <p:grpSpPr>
          <a:xfrm>
            <a:off x="1318198" y="3354878"/>
            <a:ext cx="2635570" cy="533657"/>
            <a:chOff x="137958" y="4647985"/>
            <a:chExt cx="3606220" cy="780837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C3090872-B387-A747-ABC8-F7F144930D1A}"/>
                </a:ext>
              </a:extLst>
            </p:cNvPr>
            <p:cNvGrpSpPr/>
            <p:nvPr/>
          </p:nvGrpSpPr>
          <p:grpSpPr>
            <a:xfrm>
              <a:off x="999317" y="4752276"/>
              <a:ext cx="2744861" cy="572265"/>
              <a:chOff x="1072966" y="4654263"/>
              <a:chExt cx="2744861" cy="572265"/>
            </a:xfrm>
          </p:grpSpPr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133F9894-4F38-D644-AAB2-9EB4128F6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190" y="4654263"/>
                <a:ext cx="6428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r-FR" altLang="en-US" b="1">
                    <a:solidFill>
                      <a:srgbClr val="174760"/>
                    </a:solidFill>
                    <a:latin typeface="Century Gothic" panose="020B0502020202020204" pitchFamily="34" charset="0"/>
                  </a:rPr>
                  <a:t>Axe 3</a:t>
                </a:r>
                <a:endParaRPr lang="fr-FR" altLang="en-US">
                  <a:solidFill>
                    <a:srgbClr val="1747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" name="TextBox 93">
                <a:extLst>
                  <a:ext uri="{FF2B5EF4-FFF2-40B4-BE49-F238E27FC236}">
                    <a16:creationId xmlns:a16="http://schemas.microsoft.com/office/drawing/2014/main" id="{5750F522-DDF5-3F47-9F30-A6C6A5B81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966" y="4918751"/>
                <a:ext cx="27448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fr-FR" altLang="ru-RU" sz="140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Recrutement et intégration </a:t>
                </a:r>
              </a:p>
            </p:txBody>
          </p:sp>
        </p:grpSp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0BE87E75-160C-454C-887E-32CB19818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958" y="4647985"/>
              <a:ext cx="876813" cy="780837"/>
            </a:xfrm>
            <a:prstGeom prst="rect">
              <a:avLst/>
            </a:prstGeom>
          </p:spPr>
        </p:pic>
      </p:grpSp>
      <p:pic>
        <p:nvPicPr>
          <p:cNvPr id="120" name="Image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41" y="5338672"/>
            <a:ext cx="1271035" cy="84275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79" y="4900311"/>
            <a:ext cx="1688883" cy="1300830"/>
          </a:xfrm>
          <a:prstGeom prst="rect">
            <a:avLst/>
          </a:prstGeom>
        </p:spPr>
      </p:pic>
      <p:grpSp>
        <p:nvGrpSpPr>
          <p:cNvPr id="122" name="Groupe 121"/>
          <p:cNvGrpSpPr/>
          <p:nvPr/>
        </p:nvGrpSpPr>
        <p:grpSpPr>
          <a:xfrm>
            <a:off x="4698528" y="955667"/>
            <a:ext cx="2852317" cy="662817"/>
            <a:chOff x="4737258" y="908989"/>
            <a:chExt cx="2756069" cy="1079994"/>
          </a:xfrm>
        </p:grpSpPr>
        <p:sp>
          <p:nvSpPr>
            <p:cNvPr id="123" name="Rectangle à coins arrondis 122"/>
            <p:cNvSpPr/>
            <p:nvPr/>
          </p:nvSpPr>
          <p:spPr>
            <a:xfrm>
              <a:off x="4737258" y="908989"/>
              <a:ext cx="2715824" cy="1079994"/>
            </a:xfrm>
            <a:prstGeom prst="roundRect">
              <a:avLst>
                <a:gd name="adj" fmla="val 10000"/>
              </a:avLst>
            </a:pr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24" name="ZoneTexte 123"/>
            <p:cNvSpPr txBox="1"/>
            <p:nvPr/>
          </p:nvSpPr>
          <p:spPr>
            <a:xfrm>
              <a:off x="4769805" y="1090275"/>
              <a:ext cx="2723522" cy="8016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Axes de travail </a:t>
              </a: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486113" y="5951017"/>
            <a:ext cx="2955846" cy="560459"/>
            <a:chOff x="684529" y="3428976"/>
            <a:chExt cx="2715825" cy="1079994"/>
          </a:xfrm>
        </p:grpSpPr>
        <p:sp>
          <p:nvSpPr>
            <p:cNvPr id="126" name="Rectangle à coins arrondis 125"/>
            <p:cNvSpPr/>
            <p:nvPr/>
          </p:nvSpPr>
          <p:spPr>
            <a:xfrm>
              <a:off x="684529" y="3428976"/>
              <a:ext cx="2715825" cy="1079994"/>
            </a:xfrm>
            <a:prstGeom prst="roundRect">
              <a:avLst>
                <a:gd name="adj" fmla="val 10000"/>
              </a:avLst>
            </a:pr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27" name="ZoneTexte 126"/>
            <p:cNvSpPr txBox="1"/>
            <p:nvPr/>
          </p:nvSpPr>
          <p:spPr>
            <a:xfrm>
              <a:off x="716161" y="3460608"/>
              <a:ext cx="2652561" cy="10167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Enjeux</a:t>
              </a:r>
            </a:p>
          </p:txBody>
        </p:sp>
      </p:grpSp>
      <p:grpSp>
        <p:nvGrpSpPr>
          <p:cNvPr id="128" name="Groupe 127"/>
          <p:cNvGrpSpPr/>
          <p:nvPr/>
        </p:nvGrpSpPr>
        <p:grpSpPr>
          <a:xfrm>
            <a:off x="486113" y="4100818"/>
            <a:ext cx="3013035" cy="1822833"/>
            <a:chOff x="5573" y="1448987"/>
            <a:chExt cx="3055303" cy="2519986"/>
          </a:xfrm>
        </p:grpSpPr>
        <p:sp>
          <p:nvSpPr>
            <p:cNvPr id="129" name="Rectangle à coins arrondis 128"/>
            <p:cNvSpPr/>
            <p:nvPr/>
          </p:nvSpPr>
          <p:spPr>
            <a:xfrm>
              <a:off x="5573" y="1448987"/>
              <a:ext cx="3055303" cy="251998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79646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0" name="ZoneTexte 129"/>
            <p:cNvSpPr txBox="1"/>
            <p:nvPr/>
          </p:nvSpPr>
          <p:spPr>
            <a:xfrm>
              <a:off x="63565" y="1506979"/>
              <a:ext cx="2939319" cy="18640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marR="0" lvl="1" indent="-11430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Professionnaliser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les acteurs</a:t>
              </a:r>
            </a:p>
            <a:p>
              <a:pPr marL="114300" marR="0" lvl="1" indent="-11430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E45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Mettre à disposition 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 cadre structurant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pour les établissements</a:t>
              </a:r>
            </a:p>
            <a:p>
              <a:pPr marL="114300" marR="0" lvl="1" indent="-11430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E45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Rentrer dans un véritable 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pilotage du sujet du handicap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pour le Groupe</a:t>
              </a:r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9911630" y="3789040"/>
            <a:ext cx="2077684" cy="833983"/>
            <a:chOff x="8482070" y="3589712"/>
            <a:chExt cx="2715825" cy="902529"/>
          </a:xfrm>
        </p:grpSpPr>
        <p:sp>
          <p:nvSpPr>
            <p:cNvPr id="132" name="Rectangle à coins arrondis 131"/>
            <p:cNvSpPr/>
            <p:nvPr/>
          </p:nvSpPr>
          <p:spPr>
            <a:xfrm>
              <a:off x="8482070" y="3589712"/>
              <a:ext cx="2715825" cy="902529"/>
            </a:xfrm>
            <a:prstGeom prst="roundRect">
              <a:avLst>
                <a:gd name="adj" fmla="val 10000"/>
              </a:avLst>
            </a:pr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3" name="ZoneTexte 132"/>
            <p:cNvSpPr txBox="1"/>
            <p:nvPr/>
          </p:nvSpPr>
          <p:spPr>
            <a:xfrm>
              <a:off x="8508504" y="3615569"/>
              <a:ext cx="2662956" cy="849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1435" tIns="34290" rIns="51435" bIns="34290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Objectifs plus particuliers</a:t>
              </a:r>
            </a:p>
          </p:txBody>
        </p:sp>
      </p:grpSp>
      <p:grpSp>
        <p:nvGrpSpPr>
          <p:cNvPr id="134" name="Groupe 133"/>
          <p:cNvGrpSpPr/>
          <p:nvPr/>
        </p:nvGrpSpPr>
        <p:grpSpPr>
          <a:xfrm>
            <a:off x="9913429" y="1685322"/>
            <a:ext cx="2056912" cy="2025192"/>
            <a:chOff x="8136913" y="1695643"/>
            <a:chExt cx="3055303" cy="1655490"/>
          </a:xfrm>
        </p:grpSpPr>
        <p:sp>
          <p:nvSpPr>
            <p:cNvPr id="135" name="Rectangle à coins arrondis 134"/>
            <p:cNvSpPr/>
            <p:nvPr/>
          </p:nvSpPr>
          <p:spPr>
            <a:xfrm>
              <a:off x="8136913" y="1695643"/>
              <a:ext cx="3055303" cy="165549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79646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6" name="ZoneTexte 135"/>
            <p:cNvSpPr txBox="1"/>
            <p:nvPr/>
          </p:nvSpPr>
          <p:spPr>
            <a:xfrm>
              <a:off x="8177688" y="1790921"/>
              <a:ext cx="2973751" cy="14064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marR="0" lvl="1" indent="-114300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Formation</a:t>
              </a:r>
              <a:r>
                <a:rPr kumimoji="0" lang="fr-FR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 acteurs (professionnalisation)</a:t>
              </a:r>
            </a:p>
            <a:p>
              <a:pPr marL="0" marR="0" lvl="1" indent="0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fr-F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45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Amélioration du </a:t>
              </a:r>
              <a:r>
                <a:rPr kumimoji="0" lang="fr-FR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taux d’emploi direct  de 2 points</a:t>
              </a:r>
            </a:p>
            <a:p>
              <a:pPr marL="114300" marR="0" lvl="1" indent="-114300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9B00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B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Maintien dans l’emploi </a:t>
              </a:r>
            </a:p>
          </p:txBody>
        </p:sp>
      </p:grpSp>
      <p:sp>
        <p:nvSpPr>
          <p:cNvPr id="137" name="Forme 136"/>
          <p:cNvSpPr/>
          <p:nvPr/>
        </p:nvSpPr>
        <p:spPr>
          <a:xfrm>
            <a:off x="2080959" y="1651897"/>
            <a:ext cx="4033904" cy="4033904"/>
          </a:xfrm>
          <a:prstGeom prst="leftCircularArrow">
            <a:avLst>
              <a:gd name="adj1" fmla="val 2783"/>
              <a:gd name="adj2" fmla="val 339542"/>
              <a:gd name="adj3" fmla="val 2697270"/>
              <a:gd name="adj4" fmla="val 6159144"/>
              <a:gd name="adj5" fmla="val 3247"/>
            </a:avLst>
          </a:prstGeom>
          <a:solidFill>
            <a:srgbClr val="F79646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70" name="Flèche en arc 69"/>
          <p:cNvSpPr/>
          <p:nvPr/>
        </p:nvSpPr>
        <p:spPr>
          <a:xfrm rot="484448">
            <a:off x="6558931" y="789658"/>
            <a:ext cx="4656532" cy="2830412"/>
          </a:xfrm>
          <a:prstGeom prst="circularArrow">
            <a:avLst>
              <a:gd name="adj1" fmla="val 4514"/>
              <a:gd name="adj2" fmla="val 475310"/>
              <a:gd name="adj3" fmla="val 19311305"/>
              <a:gd name="adj4" fmla="val 12903335"/>
              <a:gd name="adj5" fmla="val 4013"/>
            </a:avLst>
          </a:prstGeom>
          <a:solidFill>
            <a:srgbClr val="FAC9AE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26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32" y="748433"/>
            <a:ext cx="5346481" cy="54578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651612" y="6536144"/>
            <a:ext cx="527270" cy="192865"/>
          </a:xfrm>
        </p:spPr>
        <p:txBody>
          <a:bodyPr/>
          <a:lstStyle/>
          <a:p>
            <a:pPr defTabSz="914309">
              <a:defRPr/>
            </a:pPr>
            <a:fld id="{DE0B5098-8849-492D-ACF1-3ED4D68AD717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309">
                <a:defRPr/>
              </a:pPr>
              <a:t>9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Espace réservé du contenu 3"/>
          <p:cNvSpPr>
            <a:spLocks noGrp="1"/>
          </p:cNvSpPr>
          <p:nvPr>
            <p:ph type="title"/>
          </p:nvPr>
        </p:nvSpPr>
        <p:spPr>
          <a:xfrm>
            <a:off x="628767" y="1004661"/>
            <a:ext cx="11383963" cy="46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 </a:t>
            </a:r>
            <a:r>
              <a:rPr lang="fr-FR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m</a:t>
            </a:r>
            <a:r>
              <a:rPr lang="fr-FR" sz="1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issions </a:t>
            </a:r>
            <a:endParaRPr lang="fr-FR" sz="1800" b="1" dirty="0"/>
          </a:p>
          <a:p>
            <a:pPr marL="0" indent="0">
              <a:buNone/>
            </a:pPr>
            <a:endParaRPr lang="fr-FR" dirty="0">
              <a:solidFill>
                <a:srgbClr val="F9B004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34348" y="1315633"/>
            <a:ext cx="4896544" cy="43234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9B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200" b="1" u="sng" dirty="0" smtClean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 </a:t>
            </a:r>
            <a:r>
              <a:rPr lang="fr-FR" sz="1200" b="1" u="sng" dirty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Référent(e) </a:t>
            </a:r>
            <a:endParaRPr lang="fr-FR" sz="1200" b="1" dirty="0">
              <a:solidFill>
                <a:srgbClr val="F9B00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Déployer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animer au niveau local la démarche handicap de l’entreprise </a:t>
            </a:r>
            <a:endParaRPr lang="fr-FR" sz="1200" u="sng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Accompagner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personnes en situation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handicap</a:t>
            </a:r>
            <a:endParaRPr lang="fr-FR" sz="1200" dirty="0">
              <a:solidFill>
                <a:schemeClr val="tx1"/>
              </a:solidFill>
            </a:endParaRPr>
          </a:p>
          <a:p>
            <a:pPr lvl="0"/>
            <a:endParaRPr lang="fr-FR" sz="1200" dirty="0" smtClean="0">
              <a:solidFill>
                <a:schemeClr val="tx1"/>
              </a:solidFill>
            </a:endParaRPr>
          </a:p>
          <a:p>
            <a:pPr lvl="0"/>
            <a:r>
              <a:rPr lang="fr-FR" sz="1200" dirty="0" smtClean="0">
                <a:solidFill>
                  <a:schemeClr val="tx1"/>
                </a:solidFill>
              </a:rPr>
              <a:t>Accompagner </a:t>
            </a:r>
            <a:r>
              <a:rPr lang="fr-FR" sz="1200" dirty="0">
                <a:solidFill>
                  <a:schemeClr val="tx1"/>
                </a:solidFill>
              </a:rPr>
              <a:t>les managers dans le traitement des situations individuelles</a:t>
            </a:r>
          </a:p>
          <a:p>
            <a:pPr lvl="0"/>
            <a:endParaRPr lang="fr-FR" sz="1200" dirty="0">
              <a:solidFill>
                <a:schemeClr val="tx1"/>
              </a:solidFill>
            </a:endParaRPr>
          </a:p>
          <a:p>
            <a:pPr lvl="0"/>
            <a:r>
              <a:rPr lang="fr-FR" sz="1200" dirty="0" smtClean="0">
                <a:solidFill>
                  <a:schemeClr val="tx1"/>
                </a:solidFill>
              </a:rPr>
              <a:t>Assurer </a:t>
            </a:r>
            <a:r>
              <a:rPr lang="fr-FR" sz="1200" dirty="0">
                <a:solidFill>
                  <a:schemeClr val="tx1"/>
                </a:solidFill>
              </a:rPr>
              <a:t>la remontée d’informations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200" b="1" dirty="0">
              <a:solidFill>
                <a:srgbClr val="2F52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200" b="1" u="sng" dirty="0" smtClean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Chez </a:t>
            </a:r>
            <a:r>
              <a:rPr lang="fr-FR" sz="1200" b="1" u="sng" dirty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Elsan </a:t>
            </a:r>
            <a:endParaRPr lang="fr-FR" sz="1200" b="1" dirty="0">
              <a:solidFill>
                <a:srgbClr val="F9B00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référents Handicap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identifiés sur l’ensemble des établissements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Référents coordonner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animer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 le CMH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Groupe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82" y="2789206"/>
            <a:ext cx="1376278" cy="1376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7" y="208057"/>
            <a:ext cx="2520280" cy="578396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502918" y="129781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</a:rPr>
              <a:t>Rôle et missions du référent handicap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91656" y="6085609"/>
            <a:ext cx="11017224" cy="643399"/>
          </a:xfrm>
          <a:prstGeom prst="roundRect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Obligation depuis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le 1</a:t>
            </a:r>
            <a:r>
              <a:rPr kumimoji="0" lang="fr-FR" sz="11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janvier 2019 :</a:t>
            </a:r>
          </a:p>
          <a:p>
            <a:r>
              <a:rPr lang="fr-FR" sz="1100" kern="0" dirty="0" smtClea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Article </a:t>
            </a:r>
            <a:r>
              <a:rPr lang="fr-FR" sz="110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L. 5213-6-1 du code du travail </a:t>
            </a:r>
          </a:p>
          <a:p>
            <a:r>
              <a:rPr lang="fr-FR" sz="110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« Dans toute entreprise employant au moins deux cent cinquante salariés, est désigné un référent chargé d'orienter, d'informer et d'accompagner les personnes en situation de handicap ». 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709" y="5320590"/>
            <a:ext cx="1268078" cy="768163"/>
          </a:xfrm>
          <a:prstGeom prst="rect">
            <a:avLst/>
          </a:prstGeom>
        </p:spPr>
      </p:pic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11654944" y="6439711"/>
            <a:ext cx="527270" cy="192865"/>
          </a:xfrm>
          <a:prstGeom prst="rect">
            <a:avLst/>
          </a:prstGeom>
          <a:noFill/>
        </p:spPr>
        <p:txBody>
          <a:bodyPr vert="horz" lIns="91440" tIns="45720" rIns="21600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87000"/>
              </a:lnSpc>
              <a:defRPr sz="88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7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sentation ELSAN mars20">
  <a:themeElements>
    <a:clrScheme name="Personnalisé 4">
      <a:dk1>
        <a:sysClr val="windowText" lastClr="000000"/>
      </a:dk1>
      <a:lt1>
        <a:sysClr val="window" lastClr="FFFFFF"/>
      </a:lt1>
      <a:dk2>
        <a:srgbClr val="7F7F7F"/>
      </a:dk2>
      <a:lt2>
        <a:srgbClr val="B4DCFA"/>
      </a:lt2>
      <a:accent1>
        <a:srgbClr val="F9AE04"/>
      </a:accent1>
      <a:accent2>
        <a:srgbClr val="7FA4C6"/>
      </a:accent2>
      <a:accent3>
        <a:srgbClr val="44413F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-AR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MASQUE_DT_16_9_V07.potx" id="{198535B7-A253-4A96-9B19-A415C7247E43}" vid="{6F04C76A-EBF8-453B-AA0C-015556F2215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ELSAN_détaillé</Template>
  <TotalTime>19695</TotalTime>
  <Words>2568</Words>
  <Application>Microsoft Office PowerPoint</Application>
  <PresentationFormat>Personnalisé</PresentationFormat>
  <Paragraphs>499</Paragraphs>
  <Slides>26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Century Gothic Regular</vt:lpstr>
      <vt:lpstr>Open Sans</vt:lpstr>
      <vt:lpstr>Times New Roman</vt:lpstr>
      <vt:lpstr>Wingdings</vt:lpstr>
      <vt:lpstr>1_Conception personnalisée</vt:lpstr>
      <vt:lpstr>2_Conception personnalisée</vt:lpstr>
      <vt:lpstr>3_Conception personnalisée</vt:lpstr>
      <vt:lpstr>4_Conception personnalisée</vt:lpstr>
      <vt:lpstr>Presentation ELSAN mars20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Rôle et missions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PARCOURS HANDIPRO   MANAGER LE HANDICAP AU QUOTIDIEN  </vt:lpstr>
      <vt:lpstr>Présentation PowerPoint</vt:lpstr>
      <vt:lpstr>Découvrons plus précisément les volets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Politique Handicap  Diagnostic - Action</dc:title>
  <dc:creator>Sandrine MATHIS</dc:creator>
  <cp:lastModifiedBy>Pierre-Emmanuel COSSON</cp:lastModifiedBy>
  <cp:revision>1182</cp:revision>
  <cp:lastPrinted>2021-08-31T14:58:37Z</cp:lastPrinted>
  <dcterms:created xsi:type="dcterms:W3CDTF">2018-08-14T09:58:05Z</dcterms:created>
  <dcterms:modified xsi:type="dcterms:W3CDTF">2021-11-10T09:10:27Z</dcterms:modified>
</cp:coreProperties>
</file>